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9"/>
  </p:notesMasterIdLst>
  <p:handoutMasterIdLst>
    <p:handoutMasterId r:id="rId20"/>
  </p:handoutMasterIdLst>
  <p:sldIdLst>
    <p:sldId id="271" r:id="rId2"/>
    <p:sldId id="288" r:id="rId3"/>
    <p:sldId id="289" r:id="rId4"/>
    <p:sldId id="290" r:id="rId5"/>
    <p:sldId id="291" r:id="rId6"/>
    <p:sldId id="293" r:id="rId7"/>
    <p:sldId id="294" r:id="rId8"/>
    <p:sldId id="295" r:id="rId9"/>
    <p:sldId id="296" r:id="rId10"/>
    <p:sldId id="299" r:id="rId11"/>
    <p:sldId id="297" r:id="rId12"/>
    <p:sldId id="298" r:id="rId13"/>
    <p:sldId id="300" r:id="rId14"/>
    <p:sldId id="301" r:id="rId15"/>
    <p:sldId id="302" r:id="rId16"/>
    <p:sldId id="292" r:id="rId17"/>
    <p:sldId id="303" r:id="rId18"/>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0AFBA2-0D22-9DE3-3966-42CBC94FA499}" name="深澤 悠佑(FUKASAWA Yusuke)" initials="悠深" userId="S::yusuke_fukasawa070@maff.go.jp::ab6cdf41-3542-44eb-84e2-b5b91c391937" providerId="AD"/>
  <p188:author id="{EFFDFEA2-7F17-5EC6-330A-1A7EFBB42B99}" name="山崎 美奈" initials="美山" userId="S::yamazaki-mi@gnavi.co.jp::e86d1b01-9539-4d23-87c2-b6efe5843a5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0" autoAdjust="0"/>
    <p:restoredTop sz="93510" autoAdjust="0"/>
  </p:normalViewPr>
  <p:slideViewPr>
    <p:cSldViewPr snapToGrid="0">
      <p:cViewPr varScale="1">
        <p:scale>
          <a:sx n="100" d="100"/>
          <a:sy n="100" d="100"/>
        </p:scale>
        <p:origin x="15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47B8D740-ED11-E164-F7CB-B75FA086D8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77066385-1546-8878-F3FE-FAF37D5B12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8FF5D6-5E08-45A9-A9E7-00483A936BE9}" type="datetimeFigureOut">
              <a:rPr kumimoji="1" lang="ja-JP" altLang="en-US" smtClean="0"/>
              <a:t>2025/4/1</a:t>
            </a:fld>
            <a:endParaRPr kumimoji="1" lang="ja-JP" altLang="en-US"/>
          </a:p>
        </p:txBody>
      </p:sp>
      <p:sp>
        <p:nvSpPr>
          <p:cNvPr id="4" name="フッター プレースホルダー 3">
            <a:extLst>
              <a:ext uri="{FF2B5EF4-FFF2-40B4-BE49-F238E27FC236}">
                <a16:creationId xmlns:a16="http://schemas.microsoft.com/office/drawing/2014/main" id="{1FAACB42-C8AA-4040-9812-9AA98785876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5EC9EA55-D626-5A70-8CBE-C4B245607A5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3339088-FF70-40EA-AF1F-FD6E3E0A2498}" type="slidenum">
              <a:rPr kumimoji="1" lang="ja-JP" altLang="en-US" smtClean="0"/>
              <a:t>‹#›</a:t>
            </a:fld>
            <a:endParaRPr kumimoji="1" lang="ja-JP" altLang="en-US"/>
          </a:p>
        </p:txBody>
      </p:sp>
    </p:spTree>
    <p:extLst>
      <p:ext uri="{BB962C8B-B14F-4D97-AF65-F5344CB8AC3E}">
        <p14:creationId xmlns:p14="http://schemas.microsoft.com/office/powerpoint/2010/main" val="18354476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64AF79-C39F-44D9-BBD9-D656C3406F69}" type="datetimeFigureOut">
              <a:rPr kumimoji="1" lang="ja-JP" altLang="en-US" smtClean="0"/>
              <a:t>2025/4/1</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CA1142-03D2-4A4C-973C-59C9D7ABA824}" type="slidenum">
              <a:rPr kumimoji="1" lang="ja-JP" altLang="en-US" smtClean="0"/>
              <a:t>‹#›</a:t>
            </a:fld>
            <a:endParaRPr kumimoji="1" lang="ja-JP" altLang="en-US"/>
          </a:p>
        </p:txBody>
      </p:sp>
    </p:spTree>
    <p:extLst>
      <p:ext uri="{BB962C8B-B14F-4D97-AF65-F5344CB8AC3E}">
        <p14:creationId xmlns:p14="http://schemas.microsoft.com/office/powerpoint/2010/main" val="351753037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7F1737-59E6-4CED-9270-A4B9EF8ECD29}"/>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6FF7317-8961-44EF-A789-AAE18945D8CE}"/>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38AA2EF-6EF6-4D40-A0AA-6BD9116546AE}"/>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24BE40BD-2AD4-4B4A-87E2-0600F1A70A9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078A73-7042-44EC-9785-EF33CFE5AD6E}"/>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3649226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7A1B26-4D8C-424A-BA97-7CB1026EBEC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A3A20D1-FB75-43F8-B2E8-4E81123C64E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BAE1A75-83AD-4511-B4AC-C7A92A700177}"/>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FFB79D42-C392-45F9-8C4A-577A03F96A6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22E9711-12AE-421F-ABC1-C447A9AAC7C2}"/>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1196533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F3773B5-CD21-422B-B5F5-A951AE146BC7}"/>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ED8A42F-3D38-4B85-991F-855BFE3BA401}"/>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E7B99B6-228A-49EA-8DEE-03CA47D007FF}"/>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E52A1EAB-2DD8-48AB-BEE9-E6BA0E7901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DA20BF6-51FD-423B-9982-EC1A92FB9296}"/>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1585236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コンテンツB">
    <p:spTree>
      <p:nvGrpSpPr>
        <p:cNvPr id="1" name=""/>
        <p:cNvGrpSpPr/>
        <p:nvPr/>
      </p:nvGrpSpPr>
      <p:grpSpPr>
        <a:xfrm>
          <a:off x="0" y="0"/>
          <a:ext cx="0" cy="0"/>
          <a:chOff x="0" y="0"/>
          <a:chExt cx="0" cy="0"/>
        </a:xfrm>
      </p:grpSpPr>
      <p:sp>
        <p:nvSpPr>
          <p:cNvPr id="11"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a:defRPr lang="ja-JP" altLang="en-US" sz="2400" b="1" spc="0">
                <a:solidFill>
                  <a:schemeClr val="accent6"/>
                </a:solidFill>
                <a:latin typeface="Meiryo UI" panose="020B0604030504040204" pitchFamily="50" charset="-128"/>
                <a:ea typeface="Meiryo UI" panose="020B0604030504040204" pitchFamily="50" charset="-128"/>
                <a:cs typeface="Arial"/>
              </a:defRPr>
            </a:lvl1pPr>
          </a:lstStyle>
          <a:p>
            <a:pPr marL="184005" marR="0" lvl="0" indent="-184005" latinLnBrk="0">
              <a:lnSpc>
                <a:spcPct val="100000"/>
              </a:lnSpc>
              <a:spcBef>
                <a:spcPct val="20000"/>
              </a:spcBef>
              <a:buClrTx/>
              <a:buSzTx/>
              <a:buFont typeface="+mj-lt"/>
              <a:buNone/>
              <a:tabLst/>
            </a:pPr>
            <a:r>
              <a:rPr kumimoji="1" lang="ja-JP" altLang="en-US" dirty="0"/>
              <a:t>［タイトル］</a:t>
            </a:r>
          </a:p>
        </p:txBody>
      </p:sp>
      <p:sp>
        <p:nvSpPr>
          <p:cNvPr id="3" name="テキスト プレースホルダー 2">
            <a:extLst>
              <a:ext uri="{FF2B5EF4-FFF2-40B4-BE49-F238E27FC236}">
                <a16:creationId xmlns:a16="http://schemas.microsoft.com/office/drawing/2014/main" id="{3DC7A6FB-DEB1-4E3B-A893-0522D7EE017D}"/>
              </a:ext>
            </a:extLst>
          </p:cNvPr>
          <p:cNvSpPr>
            <a:spLocks noGrp="1"/>
          </p:cNvSpPr>
          <p:nvPr>
            <p:ph type="body" sz="quarter" idx="10" hasCustomPrompt="1"/>
          </p:nvPr>
        </p:nvSpPr>
        <p:spPr>
          <a:xfrm>
            <a:off x="436790" y="908050"/>
            <a:ext cx="9029475" cy="5256000"/>
          </a:xfrm>
          <a:prstGeom prst="rect">
            <a:avLst/>
          </a:prstGeom>
        </p:spPr>
        <p:txBody>
          <a:bodyPr/>
          <a:lstStyle>
            <a:lvl1pPr marL="0" indent="0">
              <a:buNone/>
              <a:defRPr sz="20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テキストの入力</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8" name="TextBox 12"/>
          <p:cNvSpPr txBox="1"/>
          <p:nvPr userDrawn="1"/>
        </p:nvSpPr>
        <p:spPr>
          <a:xfrm>
            <a:off x="581295" y="6593331"/>
            <a:ext cx="3521781"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rPr>
              <a:t>© 2022 </a:t>
            </a:r>
            <a:r>
              <a:rPr kumimoji="0" lang="en-US" altLang="ja-JP" sz="800" b="0" i="0" dirty="0">
                <a:solidFill>
                  <a:schemeClr val="bg1"/>
                </a:solidFill>
                <a:latin typeface="HGPGothicE" charset="-128"/>
                <a:ea typeface="HGPGothicE" charset="-128"/>
                <a:cs typeface="Meiryo UI" pitchFamily="50" charset="-128"/>
              </a:rPr>
              <a:t>NTT DATA INSTITUTE OF MANAGEMENT CONSULTING, Inc.</a:t>
            </a:r>
            <a:endPar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endParaRPr>
          </a:p>
        </p:txBody>
      </p:sp>
      <p:sp>
        <p:nvSpPr>
          <p:cNvPr id="9" name="TextBox 16"/>
          <p:cNvSpPr txBox="1"/>
          <p:nvPr userDrawn="1"/>
        </p:nvSpPr>
        <p:spPr>
          <a:xfrm>
            <a:off x="4679245" y="6555142"/>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rgbClr val="000000"/>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rgbClr val="000000"/>
              </a:solidFill>
              <a:latin typeface="Meiryo UI" panose="020B0604030504040204" pitchFamily="50" charset="-128"/>
              <a:ea typeface="Meiryo UI" panose="020B0604030504040204" pitchFamily="50" charset="-128"/>
              <a:cs typeface="HGPGothicE" charset="-128"/>
            </a:endParaRPr>
          </a:p>
        </p:txBody>
      </p:sp>
      <p:pic>
        <p:nvPicPr>
          <p:cNvPr id="10" name="図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3993706946"/>
      </p:ext>
    </p:extLst>
  </p:cSld>
  <p:clrMapOvr>
    <a:masterClrMapping/>
  </p:clrMapOvr>
  <p:extLst>
    <p:ext uri="{DCECCB84-F9BA-43D5-87BE-67443E8EF086}">
      <p15:sldGuideLst xmlns:p15="http://schemas.microsoft.com/office/powerpoint/2012/main">
        <p15:guide id="1" orient="horz" pos="572">
          <p15:clr>
            <a:srgbClr val="FBAE40"/>
          </p15:clr>
        </p15:guide>
        <p15:guide id="2" pos="325">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CF0D5F-CA5F-4F3F-9EE1-3915A6F50D9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97AD1B0-D0B6-4837-84A0-FAE84DE0D9C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FD59794-83CC-4FDE-9E1E-112C44DF6A8A}"/>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E85EDBEA-0246-4B53-8641-9315D77432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B28583B-B67F-422B-B57D-4F3E30CCE16F}"/>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811814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F5C0B3-F666-4283-8A42-955CFF85DC6B}"/>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5D43EA4-A015-4172-A129-B0F5405EAAB2}"/>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98D86D6-771B-437F-B1F6-064F3D82FE85}"/>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0D553989-1D30-4DB0-A249-BDA94D2D3B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ABB16D-86F4-4E55-BC66-5D400EEAAF90}"/>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1676621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F3ED23-CA3E-4DB0-9E07-041414B3689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0D39BAA-2F70-40C9-B3D3-51C58D6210F2}"/>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35CFC2C-3F79-4CE1-9C72-375D449DB4ED}"/>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1CAD009-0546-4604-8B7A-2983D094989A}"/>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5100CF75-56BD-48C3-9753-276C138347B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E9DCF3C-CE6F-45D3-8931-B9AF06812AE3}"/>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1351731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31C66A-20A1-45F2-869E-588BFEE9E01F}"/>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ADC145C-6A53-4D44-9450-FFC8885A5F4D}"/>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8F2A47D-0442-4D11-BD4C-DA32D6150CDE}"/>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6225CB1-D9E1-4AE4-81C5-5E2F96914640}"/>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A8A5D29-6413-407F-8970-3A0A4DBBF0CC}"/>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8DF4B1D-014F-4EB6-9AAA-AA8F3CBBF182}"/>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id="{00F9BA1E-3F35-4642-A702-B000BC6F33D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AC99935-F6A2-443D-9198-7215B94E2723}"/>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2579683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85D6C0-567A-434D-8B68-E68680DDF32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447B415-2FF4-49ED-A2F4-73F98C5568C9}"/>
              </a:ext>
            </a:extLst>
          </p:cNvPr>
          <p:cNvSpPr>
            <a:spLocks noGrp="1"/>
          </p:cNvSpPr>
          <p:nvPr>
            <p:ph type="dt" sz="half" idx="10"/>
          </p:nvPr>
        </p:nvSpPr>
        <p:spPr/>
        <p:txBody>
          <a:bodyPr/>
          <a:lstStyle/>
          <a:p>
            <a:endParaRPr kumimoji="1" lang="ja-JP" altLang="en-US"/>
          </a:p>
        </p:txBody>
      </p:sp>
      <p:sp>
        <p:nvSpPr>
          <p:cNvPr id="4" name="フッター プレースホルダー 3">
            <a:extLst>
              <a:ext uri="{FF2B5EF4-FFF2-40B4-BE49-F238E27FC236}">
                <a16:creationId xmlns:a16="http://schemas.microsoft.com/office/drawing/2014/main" id="{8B6A47B0-1B48-42D0-8628-CECBBD3FF2C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E8C8EF9-937B-44D9-8A0B-18178A1FA5EF}"/>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2236670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F93022E-2C25-4EE7-8FD8-4D3A0D2019CE}"/>
              </a:ext>
            </a:extLst>
          </p:cNvPr>
          <p:cNvSpPr>
            <a:spLocks noGrp="1"/>
          </p:cNvSpPr>
          <p:nvPr>
            <p:ph type="dt" sz="half" idx="10"/>
          </p:nvPr>
        </p:nvSpPr>
        <p:spPr/>
        <p:txBody>
          <a:bodyPr/>
          <a:lstStyle/>
          <a:p>
            <a:endParaRPr kumimoji="1" lang="ja-JP" altLang="en-US"/>
          </a:p>
        </p:txBody>
      </p:sp>
      <p:sp>
        <p:nvSpPr>
          <p:cNvPr id="3" name="フッター プレースホルダー 2">
            <a:extLst>
              <a:ext uri="{FF2B5EF4-FFF2-40B4-BE49-F238E27FC236}">
                <a16:creationId xmlns:a16="http://schemas.microsoft.com/office/drawing/2014/main" id="{AB7917D3-1C3F-4B29-989E-6F27EB2EDC5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DF1A374-B66F-4361-8D1F-0A0F8EB06745}"/>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1068429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24AE95-BA5B-4E0A-AC7C-718E6AC19C24}"/>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04D79EF-A566-4C63-B66D-62B924FE6942}"/>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9D7C881-5421-4E76-8532-68EF1454111C}"/>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B6F5A2A-1E50-4884-8736-66418C919F27}"/>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914CE4D0-D64D-449F-BA6B-BD6C48AECE7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088F5CC-7CE7-4413-8CA3-70868269B940}"/>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2822883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02100F-FD64-4FE3-814D-70203C6B3EAB}"/>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6556636-2DD7-4016-9EF2-503841BB898E}"/>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a:extLst>
              <a:ext uri="{FF2B5EF4-FFF2-40B4-BE49-F238E27FC236}">
                <a16:creationId xmlns:a16="http://schemas.microsoft.com/office/drawing/2014/main" id="{C0976DB0-75D1-4BAE-9750-2E705A15BECC}"/>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1F83602-E10C-4E6E-B22C-153CA100BD7C}"/>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DFFA4572-8381-441D-A986-593650A1AAF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973144E-092B-43B1-BE2E-DE5D89D70BB2}"/>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3002352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AB992C3-DFD4-460D-B073-5CCAE5D811DF}"/>
              </a:ext>
            </a:extLst>
          </p:cNvPr>
          <p:cNvSpPr>
            <a:spLocks noGrp="1"/>
          </p:cNvSpPr>
          <p:nvPr>
            <p:ph type="title"/>
          </p:nvPr>
        </p:nvSpPr>
        <p:spPr>
          <a:xfrm>
            <a:off x="186768" y="136524"/>
            <a:ext cx="9533881" cy="532798"/>
          </a:xfrm>
          <a:prstGeom prst="rect">
            <a:avLst/>
          </a:prstGeom>
        </p:spPr>
        <p:txBody>
          <a:bodyPr vert="horz" lIns="91440" tIns="45720" rIns="91440" bIns="45720" rtlCol="0" anchor="ctr">
            <a:noAutofit/>
          </a:bodyPr>
          <a:lstStyle/>
          <a:p>
            <a:r>
              <a:rPr kumimoji="1" lang="en-US" altLang="ja-JP" dirty="0"/>
              <a:t>[</a:t>
            </a:r>
            <a:r>
              <a:rPr kumimoji="1" lang="ja-JP" altLang="en-US" dirty="0"/>
              <a:t>タイトル</a:t>
            </a:r>
            <a:r>
              <a:rPr kumimoji="1" lang="en-US" altLang="ja-JP" dirty="0"/>
              <a:t>]</a:t>
            </a:r>
            <a:endParaRPr kumimoji="1" lang="ja-JP" altLang="en-US" dirty="0"/>
          </a:p>
        </p:txBody>
      </p:sp>
      <p:sp>
        <p:nvSpPr>
          <p:cNvPr id="3" name="テキスト プレースホルダー 2">
            <a:extLst>
              <a:ext uri="{FF2B5EF4-FFF2-40B4-BE49-F238E27FC236}">
                <a16:creationId xmlns:a16="http://schemas.microsoft.com/office/drawing/2014/main" id="{C6FF539F-FB07-42CE-9BDC-3936A2473BFE}"/>
              </a:ext>
            </a:extLst>
          </p:cNvPr>
          <p:cNvSpPr>
            <a:spLocks noGrp="1"/>
          </p:cNvSpPr>
          <p:nvPr>
            <p:ph type="body" idx="1"/>
          </p:nvPr>
        </p:nvSpPr>
        <p:spPr>
          <a:xfrm>
            <a:off x="186768" y="906162"/>
            <a:ext cx="9533881" cy="5270801"/>
          </a:xfrm>
          <a:prstGeom prst="rect">
            <a:avLst/>
          </a:prstGeom>
          <a:ln>
            <a:solidFill>
              <a:schemeClr val="accent6"/>
            </a:solidFill>
          </a:ln>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AFB47C06-6DB2-4956-8AF0-3312671D3B9E}"/>
              </a:ext>
            </a:extLst>
          </p:cNvPr>
          <p:cNvSpPr>
            <a:spLocks noGrp="1"/>
          </p:cNvSpPr>
          <p:nvPr>
            <p:ph type="dt" sz="half" idx="2"/>
          </p:nvPr>
        </p:nvSpPr>
        <p:spPr>
          <a:xfrm>
            <a:off x="186768" y="6356351"/>
            <a:ext cx="2723120" cy="365125"/>
          </a:xfrm>
          <a:prstGeom prst="rect">
            <a:avLst/>
          </a:prstGeom>
        </p:spPr>
        <p:txBody>
          <a:bodyPr vert="horz" lIns="91440" tIns="45720" rIns="91440" bIns="45720" rtlCol="0" anchor="ctr"/>
          <a:lstStyle>
            <a:lvl1pPr algn="l">
              <a:defRPr sz="975">
                <a:solidFill>
                  <a:schemeClr val="tx1">
                    <a:tint val="75000"/>
                  </a:schemeClr>
                </a:solidFill>
              </a:defRPr>
            </a:lvl1pPr>
          </a:lstStyle>
          <a:p>
            <a:endParaRPr kumimoji="1" lang="ja-JP" altLang="en-US"/>
          </a:p>
        </p:txBody>
      </p:sp>
      <p:sp>
        <p:nvSpPr>
          <p:cNvPr id="5" name="フッター プレースホルダー 4">
            <a:extLst>
              <a:ext uri="{FF2B5EF4-FFF2-40B4-BE49-F238E27FC236}">
                <a16:creationId xmlns:a16="http://schemas.microsoft.com/office/drawing/2014/main" id="{C3AE6A22-ACEF-46E4-95F9-E3ECA02E5FBA}"/>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2CD2C28-C40C-46CF-B0F0-E5DC025B1773}"/>
              </a:ext>
            </a:extLst>
          </p:cNvPr>
          <p:cNvSpPr>
            <a:spLocks noGrp="1"/>
          </p:cNvSpPr>
          <p:nvPr>
            <p:ph type="sldNum" sz="quarter" idx="4"/>
          </p:nvPr>
        </p:nvSpPr>
        <p:spPr>
          <a:xfrm>
            <a:off x="6996112" y="6356351"/>
            <a:ext cx="2723119"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3502383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742950" rtl="0" eaLnBrk="1" latinLnBrk="0" hangingPunct="1">
        <a:lnSpc>
          <a:spcPct val="90000"/>
        </a:lnSpc>
        <a:spcBef>
          <a:spcPct val="0"/>
        </a:spcBef>
        <a:buNone/>
        <a:defRPr kumimoji="1" sz="3200" b="1" kern="1200">
          <a:solidFill>
            <a:schemeClr val="accent6"/>
          </a:solidFill>
          <a:latin typeface="+mn-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000"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80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00"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00"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00"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91206782-6FD6-49C0-A2E8-40435D40F01D}"/>
              </a:ext>
            </a:extLst>
          </p:cNvPr>
          <p:cNvGrpSpPr/>
          <p:nvPr/>
        </p:nvGrpSpPr>
        <p:grpSpPr>
          <a:xfrm>
            <a:off x="282495" y="3102436"/>
            <a:ext cx="9367025" cy="653128"/>
            <a:chOff x="282495" y="3102436"/>
            <a:chExt cx="9367025" cy="653128"/>
          </a:xfrm>
        </p:grpSpPr>
        <p:sp>
          <p:nvSpPr>
            <p:cNvPr id="8" name="正方形/長方形 7"/>
            <p:cNvSpPr/>
            <p:nvPr/>
          </p:nvSpPr>
          <p:spPr>
            <a:xfrm>
              <a:off x="1560575" y="3102436"/>
              <a:ext cx="8088945" cy="653128"/>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mn-ea"/>
                </a:rPr>
                <a:t>　</a:t>
              </a:r>
              <a:r>
                <a:rPr lang="en-US" altLang="ja-JP" b="1" dirty="0">
                  <a:solidFill>
                    <a:schemeClr val="tx1"/>
                  </a:solidFill>
                  <a:latin typeface="+mn-ea"/>
                </a:rPr>
                <a:t>(</a:t>
              </a:r>
              <a:r>
                <a:rPr lang="ja-JP" altLang="en-US" b="1" dirty="0">
                  <a:solidFill>
                    <a:schemeClr val="tx1"/>
                  </a:solidFill>
                  <a:latin typeface="+mn-ea"/>
                </a:rPr>
                <a:t>事業名</a:t>
              </a:r>
              <a:r>
                <a:rPr lang="en-US" altLang="ja-JP" b="1" dirty="0">
                  <a:solidFill>
                    <a:schemeClr val="tx1"/>
                  </a:solidFill>
                  <a:latin typeface="+mn-ea"/>
                </a:rPr>
                <a:t>)</a:t>
              </a:r>
              <a:endParaRPr kumimoji="1" lang="ja-JP" altLang="en-US" dirty="0">
                <a:latin typeface="+mn-ea"/>
              </a:endParaRPr>
            </a:p>
          </p:txBody>
        </p:sp>
        <p:sp>
          <p:nvSpPr>
            <p:cNvPr id="9" name="正方形/長方形 8">
              <a:extLst>
                <a:ext uri="{FF2B5EF4-FFF2-40B4-BE49-F238E27FC236}">
                  <a16:creationId xmlns:a16="http://schemas.microsoft.com/office/drawing/2014/main" id="{81612BDB-627B-43E5-970B-AF38AF340064}"/>
                </a:ext>
              </a:extLst>
            </p:cNvPr>
            <p:cNvSpPr/>
            <p:nvPr/>
          </p:nvSpPr>
          <p:spPr>
            <a:xfrm>
              <a:off x="282495" y="3102436"/>
              <a:ext cx="1278080" cy="653128"/>
            </a:xfrm>
            <a:prstGeom prst="rect">
              <a:avLst/>
            </a:prstGeom>
            <a:solidFill>
              <a:schemeClr val="accent6"/>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2" name="タイトル 1"/>
          <p:cNvSpPr>
            <a:spLocks noGrp="1"/>
          </p:cNvSpPr>
          <p:nvPr>
            <p:ph type="title"/>
          </p:nvPr>
        </p:nvSpPr>
        <p:spPr>
          <a:xfrm>
            <a:off x="139903" y="2097898"/>
            <a:ext cx="9623250" cy="722902"/>
          </a:xfrm>
        </p:spPr>
        <p:txBody>
          <a:bodyPr/>
          <a:lstStyle/>
          <a:p>
            <a:r>
              <a:rPr lang="ja-JP" altLang="en-US" dirty="0">
                <a:latin typeface="+mn-ea"/>
                <a:ea typeface="+mn-ea"/>
              </a:rPr>
              <a:t>別紙様式１－３　事業実施計画書（取組内容に関する事項）</a:t>
            </a:r>
            <a:endParaRPr kumimoji="1" lang="ja-JP" altLang="en-US" dirty="0">
              <a:latin typeface="+mn-ea"/>
              <a:ea typeface="+mn-ea"/>
            </a:endParaRPr>
          </a:p>
        </p:txBody>
      </p:sp>
      <p:sp>
        <p:nvSpPr>
          <p:cNvPr id="3" name="テキスト ボックス 2"/>
          <p:cNvSpPr txBox="1"/>
          <p:nvPr/>
        </p:nvSpPr>
        <p:spPr>
          <a:xfrm>
            <a:off x="461667" y="3267353"/>
            <a:ext cx="940413" cy="372731"/>
          </a:xfrm>
          <a:prstGeom prst="rect">
            <a:avLst/>
          </a:prstGeom>
          <a:noFill/>
          <a:ln w="38100">
            <a:noFill/>
          </a:ln>
        </p:spPr>
        <p:txBody>
          <a:bodyPr wrap="square" rtlCol="0">
            <a:spAutoFit/>
          </a:bodyPr>
          <a:lstStyle/>
          <a:p>
            <a:r>
              <a:rPr lang="ja-JP" altLang="en-US" b="1" dirty="0">
                <a:solidFill>
                  <a:schemeClr val="bg1"/>
                </a:solidFill>
                <a:latin typeface="+mn-ea"/>
              </a:rPr>
              <a:t>事業名</a:t>
            </a:r>
            <a:endParaRPr lang="en-US" altLang="ja-JP" b="1" dirty="0">
              <a:solidFill>
                <a:schemeClr val="bg1"/>
              </a:solidFill>
              <a:latin typeface="+mn-ea"/>
            </a:endParaRPr>
          </a:p>
        </p:txBody>
      </p:sp>
    </p:spTree>
    <p:extLst>
      <p:ext uri="{BB962C8B-B14F-4D97-AF65-F5344CB8AC3E}">
        <p14:creationId xmlns:p14="http://schemas.microsoft.com/office/powerpoint/2010/main" val="2753720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240A7-CA46-D81B-16BE-CFF8B1490265}"/>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720104AA-83AD-052A-1C17-C1B1873419B6}"/>
              </a:ext>
            </a:extLst>
          </p:cNvPr>
          <p:cNvSpPr>
            <a:spLocks noGrp="1"/>
          </p:cNvSpPr>
          <p:nvPr>
            <p:ph type="title"/>
          </p:nvPr>
        </p:nvSpPr>
        <p:spPr>
          <a:xfrm>
            <a:off x="139700" y="0"/>
            <a:ext cx="9623425" cy="722313"/>
          </a:xfrm>
        </p:spPr>
        <p:txBody>
          <a:bodyPr/>
          <a:lstStyle/>
          <a:p>
            <a:pPr marL="457200" indent="-457200">
              <a:buFont typeface="+mj-lt"/>
              <a:buAutoNum type="arabicPeriod" startAt="3"/>
            </a:pPr>
            <a:r>
              <a:rPr lang="ja-JP" altLang="en-US" dirty="0">
                <a:latin typeface="+mn-ea"/>
                <a:ea typeface="+mn-ea"/>
              </a:rPr>
              <a:t>効果・波及性</a:t>
            </a:r>
          </a:p>
        </p:txBody>
      </p:sp>
      <p:cxnSp>
        <p:nvCxnSpPr>
          <p:cNvPr id="11" name="直線コネクタ 10">
            <a:extLst>
              <a:ext uri="{FF2B5EF4-FFF2-40B4-BE49-F238E27FC236}">
                <a16:creationId xmlns:a16="http://schemas.microsoft.com/office/drawing/2014/main" id="{FA6B95C9-76CA-CD36-2491-661C42DD8450}"/>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55A32AC2-66C0-1815-608F-043EEAD0FF32}"/>
              </a:ext>
            </a:extLst>
          </p:cNvPr>
          <p:cNvSpPr txBox="1"/>
          <p:nvPr/>
        </p:nvSpPr>
        <p:spPr>
          <a:xfrm>
            <a:off x="256478" y="926244"/>
            <a:ext cx="9367024" cy="461665"/>
          </a:xfrm>
          <a:prstGeom prst="rect">
            <a:avLst/>
          </a:prstGeom>
          <a:noFill/>
        </p:spPr>
        <p:txBody>
          <a:bodyPr wrap="square" rtlCol="0">
            <a:spAutoFit/>
          </a:bodyPr>
          <a:lstStyle/>
          <a:p>
            <a:r>
              <a:rPr kumimoji="1" lang="ja-JP" altLang="en-US" sz="1200" b="1" dirty="0">
                <a:latin typeface="+mn-ea"/>
              </a:rPr>
              <a:t>（１）成果目標</a:t>
            </a:r>
            <a:endParaRPr kumimoji="1" lang="en-US" altLang="ja-JP" sz="1200" b="1" dirty="0">
              <a:latin typeface="+mn-ea"/>
            </a:endParaRPr>
          </a:p>
          <a:p>
            <a:pPr marL="228600" indent="-228600">
              <a:buFont typeface="+mj-ea"/>
              <a:buAutoNum type="circleNumDbPlain"/>
            </a:pPr>
            <a:r>
              <a:rPr kumimoji="1" lang="ja-JP" altLang="en-US" sz="1200" dirty="0">
                <a:latin typeface="+mn-ea"/>
              </a:rPr>
              <a:t>本事業を実施することで</a:t>
            </a:r>
            <a:r>
              <a:rPr lang="ja-JP" altLang="en-US" sz="1200" dirty="0"/>
              <a:t>効果検証できる成果目標を設定してください。</a:t>
            </a:r>
          </a:p>
        </p:txBody>
      </p:sp>
      <p:sp>
        <p:nvSpPr>
          <p:cNvPr id="6" name="テキスト ボックス 5">
            <a:extLst>
              <a:ext uri="{FF2B5EF4-FFF2-40B4-BE49-F238E27FC236}">
                <a16:creationId xmlns:a16="http://schemas.microsoft.com/office/drawing/2014/main" id="{A485C4D7-32AE-9141-20AD-C39418FCCA22}"/>
              </a:ext>
            </a:extLst>
          </p:cNvPr>
          <p:cNvSpPr txBox="1"/>
          <p:nvPr/>
        </p:nvSpPr>
        <p:spPr>
          <a:xfrm>
            <a:off x="267900" y="3945261"/>
            <a:ext cx="9367024" cy="276999"/>
          </a:xfrm>
          <a:prstGeom prst="rect">
            <a:avLst/>
          </a:prstGeom>
          <a:noFill/>
        </p:spPr>
        <p:txBody>
          <a:bodyPr wrap="square" rtlCol="0">
            <a:spAutoFit/>
          </a:bodyPr>
          <a:lstStyle/>
          <a:p>
            <a:pPr marL="228600" indent="-228600">
              <a:buFont typeface="+mj-ea"/>
              <a:buAutoNum type="circleNumDbPlain" startAt="2"/>
            </a:pPr>
            <a:r>
              <a:rPr lang="ja-JP" altLang="en-US" sz="1200" dirty="0"/>
              <a:t>目標値の算出方法／事業成果・効果の検証方法についてご記入ください</a:t>
            </a:r>
          </a:p>
        </p:txBody>
      </p:sp>
      <p:graphicFrame>
        <p:nvGraphicFramePr>
          <p:cNvPr id="10" name="表 9">
            <a:extLst>
              <a:ext uri="{FF2B5EF4-FFF2-40B4-BE49-F238E27FC236}">
                <a16:creationId xmlns:a16="http://schemas.microsoft.com/office/drawing/2014/main" id="{B3583D42-BB75-D91E-C609-83E88A50E857}"/>
              </a:ext>
            </a:extLst>
          </p:cNvPr>
          <p:cNvGraphicFramePr>
            <a:graphicFrameLocks noGrp="1"/>
          </p:cNvGraphicFramePr>
          <p:nvPr>
            <p:extLst>
              <p:ext uri="{D42A27DB-BD31-4B8C-83A1-F6EECF244321}">
                <p14:modId xmlns:p14="http://schemas.microsoft.com/office/powerpoint/2010/main" val="3445276139"/>
              </p:ext>
            </p:extLst>
          </p:nvPr>
        </p:nvGraphicFramePr>
        <p:xfrm>
          <a:off x="256478" y="1542298"/>
          <a:ext cx="9367024" cy="2318481"/>
        </p:xfrm>
        <a:graphic>
          <a:graphicData uri="http://schemas.openxmlformats.org/drawingml/2006/table">
            <a:tbl>
              <a:tblPr firstRow="1" bandRow="1">
                <a:tableStyleId>{5940675A-B579-460E-94D1-54222C63F5DA}</a:tableStyleId>
              </a:tblPr>
              <a:tblGrid>
                <a:gridCol w="983291">
                  <a:extLst>
                    <a:ext uri="{9D8B030D-6E8A-4147-A177-3AD203B41FA5}">
                      <a16:colId xmlns:a16="http://schemas.microsoft.com/office/drawing/2014/main" val="2297532182"/>
                    </a:ext>
                  </a:extLst>
                </a:gridCol>
                <a:gridCol w="4880540">
                  <a:extLst>
                    <a:ext uri="{9D8B030D-6E8A-4147-A177-3AD203B41FA5}">
                      <a16:colId xmlns:a16="http://schemas.microsoft.com/office/drawing/2014/main" val="720957300"/>
                    </a:ext>
                  </a:extLst>
                </a:gridCol>
                <a:gridCol w="3503193">
                  <a:extLst>
                    <a:ext uri="{9D8B030D-6E8A-4147-A177-3AD203B41FA5}">
                      <a16:colId xmlns:a16="http://schemas.microsoft.com/office/drawing/2014/main" val="2069089823"/>
                    </a:ext>
                  </a:extLst>
                </a:gridCol>
              </a:tblGrid>
              <a:tr h="247233">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rgbClr val="000000"/>
                          </a:solidFill>
                          <a:effectLst/>
                        </a:rPr>
                        <a:t>年度</a:t>
                      </a:r>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ja-JP" altLang="en-US" sz="1200" u="none" strike="noStrike" dirty="0">
                          <a:effectLst/>
                        </a:rPr>
                        <a:t>成果目標の具体的な内容</a:t>
                      </a:r>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200" dirty="0"/>
                        <a:t>目標値</a:t>
                      </a:r>
                    </a:p>
                  </a:txBody>
                  <a:tcPr anchor="ctr"/>
                </a:tc>
                <a:extLst>
                  <a:ext uri="{0D108BD9-81ED-4DB2-BD59-A6C34878D82A}">
                    <a16:rowId xmlns:a16="http://schemas.microsoft.com/office/drawing/2014/main" val="2620910207"/>
                  </a:ext>
                </a:extLst>
              </a:tr>
              <a:tr h="681387">
                <a:tc>
                  <a:txBody>
                    <a:bodyPr/>
                    <a:lstStyle/>
                    <a:p>
                      <a:r>
                        <a:rPr kumimoji="1" lang="ja-JP" altLang="en-US" sz="1200" dirty="0"/>
                        <a:t>令和７年度</a:t>
                      </a:r>
                    </a:p>
                  </a:txBody>
                  <a:tcPr anchor="ctr"/>
                </a:tc>
                <a:tc>
                  <a:txBody>
                    <a:bodyPr/>
                    <a:lstStyle/>
                    <a:p>
                      <a:endParaRPr kumimoji="1" lang="ja-JP" altLang="en-US" sz="1200" dirty="0"/>
                    </a:p>
                  </a:txBody>
                  <a:tcPr anchor="ctr"/>
                </a:tc>
                <a:tc>
                  <a:txBody>
                    <a:bodyPr/>
                    <a:lstStyle/>
                    <a:p>
                      <a:endParaRPr kumimoji="1" lang="ja-JP" altLang="en-US" sz="1200" dirty="0"/>
                    </a:p>
                  </a:txBody>
                  <a:tcPr anchor="ctr"/>
                </a:tc>
                <a:extLst>
                  <a:ext uri="{0D108BD9-81ED-4DB2-BD59-A6C34878D82A}">
                    <a16:rowId xmlns:a16="http://schemas.microsoft.com/office/drawing/2014/main" val="1160895593"/>
                  </a:ext>
                </a:extLst>
              </a:tr>
              <a:tr h="681387">
                <a:tc>
                  <a:txBody>
                    <a:bodyPr/>
                    <a:lstStyle/>
                    <a:p>
                      <a:r>
                        <a:rPr kumimoji="1" lang="ja-JP" altLang="en-US" sz="1200" dirty="0"/>
                        <a:t>令和８年度</a:t>
                      </a:r>
                    </a:p>
                  </a:txBody>
                  <a:tcPr anchor="ctr"/>
                </a:tc>
                <a:tc>
                  <a:txBody>
                    <a:bodyPr/>
                    <a:lstStyle/>
                    <a:p>
                      <a:endParaRPr kumimoji="1" lang="ja-JP" altLang="en-US" sz="1200" dirty="0"/>
                    </a:p>
                  </a:txBody>
                  <a:tcPr anchor="ctr"/>
                </a:tc>
                <a:tc>
                  <a:txBody>
                    <a:bodyPr/>
                    <a:lstStyle/>
                    <a:p>
                      <a:endParaRPr kumimoji="1" lang="ja-JP" altLang="en-US" sz="1200" dirty="0"/>
                    </a:p>
                  </a:txBody>
                  <a:tcPr anchor="ctr"/>
                </a:tc>
                <a:extLst>
                  <a:ext uri="{0D108BD9-81ED-4DB2-BD59-A6C34878D82A}">
                    <a16:rowId xmlns:a16="http://schemas.microsoft.com/office/drawing/2014/main" val="3917730658"/>
                  </a:ext>
                </a:extLst>
              </a:tr>
              <a:tr h="681387">
                <a:tc>
                  <a:txBody>
                    <a:bodyPr/>
                    <a:lstStyle/>
                    <a:p>
                      <a:r>
                        <a:rPr kumimoji="1" lang="ja-JP" altLang="en-US" sz="1200" dirty="0"/>
                        <a:t>令和９年度</a:t>
                      </a:r>
                    </a:p>
                  </a:txBody>
                  <a:tcPr anchor="ctr"/>
                </a:tc>
                <a:tc>
                  <a:txBody>
                    <a:bodyPr/>
                    <a:lstStyle/>
                    <a:p>
                      <a:endParaRPr kumimoji="1" lang="ja-JP" altLang="en-US" sz="1200" dirty="0"/>
                    </a:p>
                  </a:txBody>
                  <a:tcPr anchor="ctr"/>
                </a:tc>
                <a:tc>
                  <a:txBody>
                    <a:bodyPr/>
                    <a:lstStyle/>
                    <a:p>
                      <a:endParaRPr kumimoji="1" lang="ja-JP" altLang="en-US" sz="1200" dirty="0"/>
                    </a:p>
                  </a:txBody>
                  <a:tcPr anchor="ctr"/>
                </a:tc>
                <a:extLst>
                  <a:ext uri="{0D108BD9-81ED-4DB2-BD59-A6C34878D82A}">
                    <a16:rowId xmlns:a16="http://schemas.microsoft.com/office/drawing/2014/main" val="3897049768"/>
                  </a:ext>
                </a:extLst>
              </a:tr>
            </a:tbl>
          </a:graphicData>
        </a:graphic>
      </p:graphicFrame>
      <p:sp>
        <p:nvSpPr>
          <p:cNvPr id="15" name="テキスト ボックス 14">
            <a:extLst>
              <a:ext uri="{FF2B5EF4-FFF2-40B4-BE49-F238E27FC236}">
                <a16:creationId xmlns:a16="http://schemas.microsoft.com/office/drawing/2014/main" id="{A6485422-7DFA-47F3-FD8A-D7B76C585460}"/>
              </a:ext>
            </a:extLst>
          </p:cNvPr>
          <p:cNvSpPr txBox="1"/>
          <p:nvPr/>
        </p:nvSpPr>
        <p:spPr>
          <a:xfrm>
            <a:off x="9906000" y="631051"/>
            <a:ext cx="1415772" cy="276999"/>
          </a:xfrm>
          <a:prstGeom prst="rect">
            <a:avLst/>
          </a:prstGeom>
          <a:noFill/>
        </p:spPr>
        <p:txBody>
          <a:bodyPr wrap="none" rtlCol="0">
            <a:spAutoFit/>
          </a:bodyPr>
          <a:lstStyle/>
          <a:p>
            <a:r>
              <a:rPr kumimoji="1" lang="ja-JP" altLang="en-US" sz="1200" dirty="0"/>
              <a:t>記入時の注意事項</a:t>
            </a:r>
          </a:p>
        </p:txBody>
      </p:sp>
      <p:sp>
        <p:nvSpPr>
          <p:cNvPr id="16" name="テキスト ボックス 15">
            <a:extLst>
              <a:ext uri="{FF2B5EF4-FFF2-40B4-BE49-F238E27FC236}">
                <a16:creationId xmlns:a16="http://schemas.microsoft.com/office/drawing/2014/main" id="{C05792CA-E5FA-AC3D-6B7A-6170174F83CD}"/>
              </a:ext>
            </a:extLst>
          </p:cNvPr>
          <p:cNvSpPr txBox="1"/>
          <p:nvPr/>
        </p:nvSpPr>
        <p:spPr>
          <a:xfrm>
            <a:off x="10008220" y="1022440"/>
            <a:ext cx="3068683" cy="2492990"/>
          </a:xfrm>
          <a:prstGeom prst="rect">
            <a:avLst/>
          </a:prstGeom>
          <a:noFill/>
        </p:spPr>
        <p:txBody>
          <a:bodyPr wrap="square" rtlCol="0">
            <a:spAutoFit/>
          </a:bodyPr>
          <a:lstStyle/>
          <a:p>
            <a:r>
              <a:rPr lang="ja-JP" altLang="en-US" sz="1200" dirty="0"/>
              <a:t>本事業について、フードテック等を活用した技術のビジネス化の推進に貢献していることについて、効果検証できる成果目標を設定してください。</a:t>
            </a:r>
          </a:p>
          <a:p>
            <a:r>
              <a:rPr lang="ja-JP" altLang="en-US" sz="1200" dirty="0"/>
              <a:t>目標年度は、事業実施年度を含む３年度以内とし、目標年度までの各年度の成果目標を設定してください。</a:t>
            </a:r>
            <a:endParaRPr lang="en-US" altLang="ja-JP" sz="1200" dirty="0"/>
          </a:p>
          <a:p>
            <a:endParaRPr lang="en-US" altLang="ja-JP" sz="1200" dirty="0"/>
          </a:p>
          <a:p>
            <a:r>
              <a:rPr lang="en-US" altLang="ja-JP" sz="1200" dirty="0"/>
              <a:t>※</a:t>
            </a:r>
            <a:r>
              <a:rPr kumimoji="1" lang="ja-JP" altLang="ja-JP" sz="1200" b="0" i="0" u="none" strike="noStrike" kern="1200" dirty="0">
                <a:solidFill>
                  <a:srgbClr val="000000"/>
                </a:solidFill>
                <a:effectLst/>
                <a:latin typeface="游ゴシック" panose="020B0400000000000000" pitchFamily="50" charset="-128"/>
              </a:rPr>
              <a:t>記入欄が狭い場合は、</a:t>
            </a:r>
            <a:r>
              <a:rPr kumimoji="1" lang="ja-JP" altLang="en-US" sz="1200" b="0" i="0" u="none" strike="noStrike" kern="1200" dirty="0">
                <a:solidFill>
                  <a:srgbClr val="000000"/>
                </a:solidFill>
                <a:effectLst/>
                <a:latin typeface="游ゴシック" panose="020B0400000000000000" pitchFamily="50" charset="-128"/>
              </a:rPr>
              <a:t>枠</a:t>
            </a:r>
            <a:r>
              <a:rPr kumimoji="1" lang="ja-JP" altLang="ja-JP" sz="1200" b="0" i="0" u="none" strike="noStrike" kern="1200" dirty="0">
                <a:solidFill>
                  <a:srgbClr val="000000"/>
                </a:solidFill>
                <a:effectLst/>
                <a:latin typeface="游ゴシック" panose="020B0400000000000000" pitchFamily="50" charset="-128"/>
              </a:rPr>
              <a:t>を調整ください。</a:t>
            </a:r>
            <a:r>
              <a:rPr kumimoji="1" lang="ja-JP" altLang="en-US" sz="1200" b="0" i="0" u="none" strike="noStrike" kern="1200" dirty="0">
                <a:solidFill>
                  <a:srgbClr val="000000"/>
                </a:solidFill>
                <a:effectLst/>
                <a:latin typeface="游ゴシック" panose="020B0400000000000000" pitchFamily="50" charset="-128"/>
              </a:rPr>
              <a:t>実施完了年度までの記入で問題ございません。</a:t>
            </a:r>
            <a:endParaRPr lang="ja-JP" altLang="ja-JP" sz="1200" b="0" i="0" u="none" strike="noStrike" dirty="0">
              <a:effectLst/>
              <a:latin typeface="Arial" panose="020B0604020202020204" pitchFamily="34" charset="0"/>
            </a:endParaRPr>
          </a:p>
          <a:p>
            <a:endParaRPr lang="ja-JP" altLang="en-US" sz="1200" dirty="0"/>
          </a:p>
          <a:p>
            <a:endParaRPr lang="en-US" altLang="ja-JP" sz="1200" dirty="0"/>
          </a:p>
        </p:txBody>
      </p:sp>
      <p:sp>
        <p:nvSpPr>
          <p:cNvPr id="18" name="テキスト ボックス 17">
            <a:extLst>
              <a:ext uri="{FF2B5EF4-FFF2-40B4-BE49-F238E27FC236}">
                <a16:creationId xmlns:a16="http://schemas.microsoft.com/office/drawing/2014/main" id="{FCA46DE6-132E-11F7-179B-CA26B0077492}"/>
              </a:ext>
            </a:extLst>
          </p:cNvPr>
          <p:cNvSpPr txBox="1"/>
          <p:nvPr/>
        </p:nvSpPr>
        <p:spPr>
          <a:xfrm>
            <a:off x="10008219" y="4263459"/>
            <a:ext cx="3068683" cy="646331"/>
          </a:xfrm>
          <a:prstGeom prst="rect">
            <a:avLst/>
          </a:prstGeom>
          <a:noFill/>
        </p:spPr>
        <p:txBody>
          <a:bodyPr wrap="square">
            <a:spAutoFit/>
          </a:bodyPr>
          <a:lstStyle/>
          <a:p>
            <a:r>
              <a:rPr lang="ja-JP" altLang="en-US" sz="1200" dirty="0"/>
              <a:t>上記目標の計測・確認方法を明らかにし、事業の実施前後で比較し、検証する方法を記載してください。</a:t>
            </a:r>
            <a:endParaRPr lang="en-US" altLang="ja-JP" sz="1200" dirty="0"/>
          </a:p>
        </p:txBody>
      </p:sp>
      <p:sp>
        <p:nvSpPr>
          <p:cNvPr id="19" name="正方形/長方形 18">
            <a:extLst>
              <a:ext uri="{FF2B5EF4-FFF2-40B4-BE49-F238E27FC236}">
                <a16:creationId xmlns:a16="http://schemas.microsoft.com/office/drawing/2014/main" id="{D44379D9-8ED0-06A4-D78B-5E3D08E51998}"/>
              </a:ext>
            </a:extLst>
          </p:cNvPr>
          <p:cNvSpPr/>
          <p:nvPr/>
        </p:nvSpPr>
        <p:spPr>
          <a:xfrm>
            <a:off x="256478" y="4263459"/>
            <a:ext cx="9367024" cy="2127815"/>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318250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3C83D2-4B0E-9A48-544A-5B888D06B717}"/>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4FD37725-BB56-204E-103A-DDDA8596E32B}"/>
              </a:ext>
            </a:extLst>
          </p:cNvPr>
          <p:cNvSpPr>
            <a:spLocks noGrp="1"/>
          </p:cNvSpPr>
          <p:nvPr>
            <p:ph type="title"/>
          </p:nvPr>
        </p:nvSpPr>
        <p:spPr>
          <a:xfrm>
            <a:off x="139700" y="0"/>
            <a:ext cx="9623425" cy="722313"/>
          </a:xfrm>
        </p:spPr>
        <p:txBody>
          <a:bodyPr/>
          <a:lstStyle/>
          <a:p>
            <a:pPr marL="457200" indent="-457200">
              <a:buFont typeface="+mj-lt"/>
              <a:buAutoNum type="arabicPeriod" startAt="3"/>
            </a:pPr>
            <a:r>
              <a:rPr lang="ja-JP" altLang="en-US" dirty="0">
                <a:latin typeface="+mn-ea"/>
                <a:ea typeface="+mn-ea"/>
              </a:rPr>
              <a:t>効果・波及性</a:t>
            </a:r>
          </a:p>
        </p:txBody>
      </p:sp>
      <p:cxnSp>
        <p:nvCxnSpPr>
          <p:cNvPr id="11" name="直線コネクタ 10">
            <a:extLst>
              <a:ext uri="{FF2B5EF4-FFF2-40B4-BE49-F238E27FC236}">
                <a16:creationId xmlns:a16="http://schemas.microsoft.com/office/drawing/2014/main" id="{77A838E5-E924-A667-01F7-B94D3C0501E8}"/>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8F3DFD2E-AC52-818D-4138-5FA57DA162C7}"/>
              </a:ext>
            </a:extLst>
          </p:cNvPr>
          <p:cNvSpPr txBox="1"/>
          <p:nvPr/>
        </p:nvSpPr>
        <p:spPr>
          <a:xfrm>
            <a:off x="256478" y="926244"/>
            <a:ext cx="9367024" cy="646331"/>
          </a:xfrm>
          <a:prstGeom prst="rect">
            <a:avLst/>
          </a:prstGeom>
          <a:noFill/>
        </p:spPr>
        <p:txBody>
          <a:bodyPr wrap="square" rtlCol="0">
            <a:spAutoFit/>
          </a:bodyPr>
          <a:lstStyle/>
          <a:p>
            <a:r>
              <a:rPr kumimoji="1" lang="ja-JP" altLang="en-US" sz="1200" b="1" dirty="0">
                <a:latin typeface="+mn-ea"/>
              </a:rPr>
              <a:t>（２）ターゲットの把握</a:t>
            </a:r>
            <a:endParaRPr kumimoji="1" lang="en-US" altLang="ja-JP" sz="1200" b="1" dirty="0">
              <a:latin typeface="+mn-ea"/>
            </a:endParaRPr>
          </a:p>
          <a:p>
            <a:r>
              <a:rPr kumimoji="1" lang="ja-JP" altLang="en-US" sz="1200" dirty="0">
                <a:latin typeface="+mn-ea"/>
              </a:rPr>
              <a:t>　</a:t>
            </a:r>
            <a:r>
              <a:rPr lang="ja-JP" altLang="en-US" sz="1200" dirty="0"/>
              <a:t>本事業の取組により、これまで訴求できなかった層の意向や行動を喚起する可能性のある成果を得ることが期待できるかについてご記入ください。 </a:t>
            </a:r>
            <a:endParaRPr lang="en-US" altLang="ja-JP" sz="1200" dirty="0"/>
          </a:p>
        </p:txBody>
      </p:sp>
      <p:sp>
        <p:nvSpPr>
          <p:cNvPr id="15" name="正方形/長方形 14">
            <a:extLst>
              <a:ext uri="{FF2B5EF4-FFF2-40B4-BE49-F238E27FC236}">
                <a16:creationId xmlns:a16="http://schemas.microsoft.com/office/drawing/2014/main" id="{FFE2DB5F-861A-CD44-1EC9-35FF751ED163}"/>
              </a:ext>
            </a:extLst>
          </p:cNvPr>
          <p:cNvSpPr/>
          <p:nvPr/>
        </p:nvSpPr>
        <p:spPr>
          <a:xfrm>
            <a:off x="256478" y="1572575"/>
            <a:ext cx="9367024" cy="4818700"/>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842810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452C6A-9AC7-5871-5960-0E8FB89B31E7}"/>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B92D8AB7-76F4-CC76-3C42-FE20365EF4DA}"/>
              </a:ext>
            </a:extLst>
          </p:cNvPr>
          <p:cNvSpPr>
            <a:spLocks noGrp="1"/>
          </p:cNvSpPr>
          <p:nvPr>
            <p:ph type="title"/>
          </p:nvPr>
        </p:nvSpPr>
        <p:spPr>
          <a:xfrm>
            <a:off x="139700" y="0"/>
            <a:ext cx="9623425" cy="722313"/>
          </a:xfrm>
        </p:spPr>
        <p:txBody>
          <a:bodyPr/>
          <a:lstStyle/>
          <a:p>
            <a:pPr marL="457200" indent="-457200">
              <a:buFont typeface="+mj-lt"/>
              <a:buAutoNum type="arabicPeriod" startAt="3"/>
            </a:pPr>
            <a:r>
              <a:rPr lang="ja-JP" altLang="en-US" dirty="0">
                <a:latin typeface="+mn-ea"/>
                <a:ea typeface="+mn-ea"/>
              </a:rPr>
              <a:t>効果・波及性</a:t>
            </a:r>
          </a:p>
        </p:txBody>
      </p:sp>
      <p:cxnSp>
        <p:nvCxnSpPr>
          <p:cNvPr id="11" name="直線コネクタ 10">
            <a:extLst>
              <a:ext uri="{FF2B5EF4-FFF2-40B4-BE49-F238E27FC236}">
                <a16:creationId xmlns:a16="http://schemas.microsoft.com/office/drawing/2014/main" id="{16694A01-57DF-80DB-512F-074F203F7061}"/>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2353298C-A759-808E-ABC7-232F28633048}"/>
              </a:ext>
            </a:extLst>
          </p:cNvPr>
          <p:cNvSpPr txBox="1"/>
          <p:nvPr/>
        </p:nvSpPr>
        <p:spPr>
          <a:xfrm>
            <a:off x="256478" y="926244"/>
            <a:ext cx="9367024" cy="646331"/>
          </a:xfrm>
          <a:prstGeom prst="rect">
            <a:avLst/>
          </a:prstGeom>
          <a:noFill/>
        </p:spPr>
        <p:txBody>
          <a:bodyPr wrap="square" rtlCol="0">
            <a:spAutoFit/>
          </a:bodyPr>
          <a:lstStyle/>
          <a:p>
            <a:r>
              <a:rPr kumimoji="1" lang="ja-JP" altLang="en-US" sz="1200" b="1" dirty="0">
                <a:latin typeface="+mn-ea"/>
              </a:rPr>
              <a:t>（３）波及効果</a:t>
            </a:r>
            <a:endParaRPr kumimoji="1" lang="en-US" altLang="ja-JP" sz="1200" b="1" dirty="0">
              <a:latin typeface="+mn-ea"/>
            </a:endParaRPr>
          </a:p>
          <a:p>
            <a:r>
              <a:rPr kumimoji="1" lang="ja-JP" altLang="en-US" sz="1200" dirty="0">
                <a:latin typeface="+mn-ea"/>
              </a:rPr>
              <a:t>　</a:t>
            </a:r>
            <a:r>
              <a:rPr lang="ja-JP" altLang="en-US" sz="1200" dirty="0"/>
              <a:t>本事業による取組により実証した内容は、先進的なビジネスモデルとして関連産業等への公益な波及効果が期待できるかについて記載してください。</a:t>
            </a:r>
            <a:endParaRPr lang="en-US" altLang="ja-JP" sz="1200" dirty="0"/>
          </a:p>
        </p:txBody>
      </p:sp>
      <p:sp>
        <p:nvSpPr>
          <p:cNvPr id="6" name="正方形/長方形 5">
            <a:extLst>
              <a:ext uri="{FF2B5EF4-FFF2-40B4-BE49-F238E27FC236}">
                <a16:creationId xmlns:a16="http://schemas.microsoft.com/office/drawing/2014/main" id="{3E2EFF0E-2169-C3C1-FFAD-17C4541BB8BE}"/>
              </a:ext>
            </a:extLst>
          </p:cNvPr>
          <p:cNvSpPr/>
          <p:nvPr/>
        </p:nvSpPr>
        <p:spPr>
          <a:xfrm>
            <a:off x="256478" y="1572575"/>
            <a:ext cx="9367024" cy="4818700"/>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4293197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26004C-5CB4-80D2-931B-D30E9886FBA4}"/>
            </a:ext>
          </a:extLst>
        </p:cNvPr>
        <p:cNvGrpSpPr/>
        <p:nvPr/>
      </p:nvGrpSpPr>
      <p:grpSpPr>
        <a:xfrm>
          <a:off x="0" y="0"/>
          <a:ext cx="0" cy="0"/>
          <a:chOff x="0" y="0"/>
          <a:chExt cx="0" cy="0"/>
        </a:xfrm>
      </p:grpSpPr>
      <p:cxnSp>
        <p:nvCxnSpPr>
          <p:cNvPr id="11" name="直線コネクタ 10">
            <a:extLst>
              <a:ext uri="{FF2B5EF4-FFF2-40B4-BE49-F238E27FC236}">
                <a16:creationId xmlns:a16="http://schemas.microsoft.com/office/drawing/2014/main" id="{0E01A714-5D59-AC5F-422E-256F62E13769}"/>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7B092B75-E2EC-248F-A9C5-CA3F3D5926CD}"/>
              </a:ext>
            </a:extLst>
          </p:cNvPr>
          <p:cNvSpPr txBox="1"/>
          <p:nvPr/>
        </p:nvSpPr>
        <p:spPr>
          <a:xfrm>
            <a:off x="256478" y="926244"/>
            <a:ext cx="9367024" cy="461665"/>
          </a:xfrm>
          <a:prstGeom prst="rect">
            <a:avLst/>
          </a:prstGeom>
          <a:noFill/>
        </p:spPr>
        <p:txBody>
          <a:bodyPr wrap="square" rtlCol="0">
            <a:spAutoFit/>
          </a:bodyPr>
          <a:lstStyle/>
          <a:p>
            <a:r>
              <a:rPr kumimoji="1" lang="ja-JP" altLang="en-US" sz="1200" b="1" dirty="0">
                <a:latin typeface="+mn-ea"/>
              </a:rPr>
              <a:t>（１）優位性</a:t>
            </a:r>
            <a:endParaRPr kumimoji="1" lang="en-US" altLang="ja-JP" sz="1200" b="1" dirty="0">
              <a:latin typeface="+mn-ea"/>
            </a:endParaRPr>
          </a:p>
          <a:p>
            <a:r>
              <a:rPr kumimoji="1" lang="ja-JP" altLang="en-US" sz="1200" dirty="0">
                <a:latin typeface="+mn-ea"/>
              </a:rPr>
              <a:t>　</a:t>
            </a:r>
            <a:r>
              <a:rPr lang="ja-JP" altLang="en-US" sz="1200" dirty="0"/>
              <a:t>本事業で実証するビジネスモデル等が、どのような点で優れているのかご記入ください。</a:t>
            </a:r>
            <a:endParaRPr kumimoji="1" lang="ja-JP" altLang="en-US" sz="1200" dirty="0">
              <a:latin typeface="+mn-ea"/>
            </a:endParaRPr>
          </a:p>
        </p:txBody>
      </p:sp>
      <p:sp>
        <p:nvSpPr>
          <p:cNvPr id="10" name="タイトル 2">
            <a:extLst>
              <a:ext uri="{FF2B5EF4-FFF2-40B4-BE49-F238E27FC236}">
                <a16:creationId xmlns:a16="http://schemas.microsoft.com/office/drawing/2014/main" id="{FF6FAED5-A702-3777-7C71-52595F4088FC}"/>
              </a:ext>
            </a:extLst>
          </p:cNvPr>
          <p:cNvSpPr>
            <a:spLocks noGrp="1"/>
          </p:cNvSpPr>
          <p:nvPr>
            <p:ph type="title"/>
          </p:nvPr>
        </p:nvSpPr>
        <p:spPr>
          <a:xfrm>
            <a:off x="139700" y="0"/>
            <a:ext cx="9623425" cy="722313"/>
          </a:xfrm>
        </p:spPr>
        <p:txBody>
          <a:bodyPr/>
          <a:lstStyle/>
          <a:p>
            <a:pPr marL="457200" indent="-457200">
              <a:buFont typeface="+mj-lt"/>
              <a:buAutoNum type="arabicPeriod" startAt="4"/>
            </a:pPr>
            <a:r>
              <a:rPr lang="ja-JP" altLang="ja-JP" dirty="0">
                <a:latin typeface="+mn-ea"/>
                <a:ea typeface="+mn-ea"/>
              </a:rPr>
              <a:t>事業の優位性及び独創性</a:t>
            </a:r>
            <a:endParaRPr lang="ja-JP" altLang="en-US" dirty="0">
              <a:latin typeface="+mn-ea"/>
              <a:ea typeface="+mn-ea"/>
            </a:endParaRPr>
          </a:p>
        </p:txBody>
      </p:sp>
      <p:sp>
        <p:nvSpPr>
          <p:cNvPr id="13" name="正方形/長方形 12">
            <a:extLst>
              <a:ext uri="{FF2B5EF4-FFF2-40B4-BE49-F238E27FC236}">
                <a16:creationId xmlns:a16="http://schemas.microsoft.com/office/drawing/2014/main" id="{005C32E6-4635-CD13-4057-5913981C5729}"/>
              </a:ext>
            </a:extLst>
          </p:cNvPr>
          <p:cNvSpPr/>
          <p:nvPr/>
        </p:nvSpPr>
        <p:spPr>
          <a:xfrm>
            <a:off x="256478" y="1411259"/>
            <a:ext cx="9367024" cy="4980016"/>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276236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E6279-5E78-676E-B0F9-6948651ED565}"/>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6C7E60F0-CED1-644F-6F5A-4755B6D3FF20}"/>
              </a:ext>
            </a:extLst>
          </p:cNvPr>
          <p:cNvSpPr>
            <a:spLocks noGrp="1"/>
          </p:cNvSpPr>
          <p:nvPr>
            <p:ph type="title"/>
          </p:nvPr>
        </p:nvSpPr>
        <p:spPr>
          <a:xfrm>
            <a:off x="139700" y="0"/>
            <a:ext cx="9623425" cy="722313"/>
          </a:xfrm>
        </p:spPr>
        <p:txBody>
          <a:bodyPr/>
          <a:lstStyle/>
          <a:p>
            <a:pPr marL="457200" indent="-457200">
              <a:buFont typeface="+mj-lt"/>
              <a:buAutoNum type="arabicPeriod" startAt="4"/>
            </a:pPr>
            <a:r>
              <a:rPr lang="ja-JP" altLang="ja-JP" dirty="0">
                <a:latin typeface="+mn-ea"/>
                <a:ea typeface="+mn-ea"/>
              </a:rPr>
              <a:t>事業の優位性及び独創性</a:t>
            </a:r>
            <a:endParaRPr lang="ja-JP" altLang="en-US" dirty="0">
              <a:latin typeface="+mn-ea"/>
              <a:ea typeface="+mn-ea"/>
            </a:endParaRPr>
          </a:p>
        </p:txBody>
      </p:sp>
      <p:cxnSp>
        <p:nvCxnSpPr>
          <p:cNvPr id="11" name="直線コネクタ 10">
            <a:extLst>
              <a:ext uri="{FF2B5EF4-FFF2-40B4-BE49-F238E27FC236}">
                <a16:creationId xmlns:a16="http://schemas.microsoft.com/office/drawing/2014/main" id="{C0705219-28C1-9A55-9859-D6929B1DC301}"/>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629D5533-9A3A-EFAC-149A-D9151D6DB8E7}"/>
              </a:ext>
            </a:extLst>
          </p:cNvPr>
          <p:cNvSpPr txBox="1"/>
          <p:nvPr/>
        </p:nvSpPr>
        <p:spPr>
          <a:xfrm>
            <a:off x="256478" y="926244"/>
            <a:ext cx="9367024" cy="461665"/>
          </a:xfrm>
          <a:prstGeom prst="rect">
            <a:avLst/>
          </a:prstGeom>
          <a:noFill/>
        </p:spPr>
        <p:txBody>
          <a:bodyPr wrap="square" rtlCol="0">
            <a:spAutoFit/>
          </a:bodyPr>
          <a:lstStyle/>
          <a:p>
            <a:r>
              <a:rPr kumimoji="1" lang="ja-JP" altLang="en-US" sz="1200" b="1" dirty="0">
                <a:latin typeface="+mn-ea"/>
              </a:rPr>
              <a:t>（</a:t>
            </a:r>
            <a:r>
              <a:rPr lang="ja-JP" altLang="en-US" sz="1200" b="1" dirty="0">
                <a:latin typeface="+mn-ea"/>
              </a:rPr>
              <a:t>２</a:t>
            </a:r>
            <a:r>
              <a:rPr kumimoji="1" lang="ja-JP" altLang="en-US" sz="1200" b="1" dirty="0">
                <a:latin typeface="+mn-ea"/>
              </a:rPr>
              <a:t>）独創性</a:t>
            </a:r>
            <a:endParaRPr kumimoji="1" lang="en-US" altLang="ja-JP" sz="1200" b="1" dirty="0">
              <a:latin typeface="+mn-ea"/>
            </a:endParaRPr>
          </a:p>
          <a:p>
            <a:r>
              <a:rPr kumimoji="1" lang="ja-JP" altLang="en-US" sz="1200" dirty="0">
                <a:latin typeface="+mn-ea"/>
              </a:rPr>
              <a:t>　</a:t>
            </a:r>
            <a:r>
              <a:rPr lang="ja-JP" altLang="en-US" sz="1200" dirty="0"/>
              <a:t>本事業で実証するビジネスモデル等が、どのような点で新しい視点に基づく独創的なものかご記入ください。</a:t>
            </a:r>
            <a:endParaRPr lang="en-US" altLang="ja-JP" sz="1200" dirty="0"/>
          </a:p>
        </p:txBody>
      </p:sp>
      <p:sp>
        <p:nvSpPr>
          <p:cNvPr id="7" name="正方形/長方形 6">
            <a:extLst>
              <a:ext uri="{FF2B5EF4-FFF2-40B4-BE49-F238E27FC236}">
                <a16:creationId xmlns:a16="http://schemas.microsoft.com/office/drawing/2014/main" id="{2F55067C-FAF0-26F7-8440-129B78E9CDDD}"/>
              </a:ext>
            </a:extLst>
          </p:cNvPr>
          <p:cNvSpPr/>
          <p:nvPr/>
        </p:nvSpPr>
        <p:spPr>
          <a:xfrm>
            <a:off x="256478" y="1411259"/>
            <a:ext cx="9367024" cy="4980016"/>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150404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366BEC-A2FA-FA1D-1D02-5EDB1310F150}"/>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AD7C30CC-7472-DCA8-3E58-F649E40D416D}"/>
              </a:ext>
            </a:extLst>
          </p:cNvPr>
          <p:cNvSpPr>
            <a:spLocks noGrp="1"/>
          </p:cNvSpPr>
          <p:nvPr>
            <p:ph type="title"/>
          </p:nvPr>
        </p:nvSpPr>
        <p:spPr>
          <a:xfrm>
            <a:off x="139700" y="0"/>
            <a:ext cx="9623425" cy="722313"/>
          </a:xfrm>
        </p:spPr>
        <p:txBody>
          <a:bodyPr/>
          <a:lstStyle/>
          <a:p>
            <a:pPr marL="457200" indent="-457200">
              <a:buFont typeface="+mj-lt"/>
              <a:buAutoNum type="arabicPeriod" startAt="5"/>
            </a:pPr>
            <a:r>
              <a:rPr lang="ja-JP" altLang="en-US" dirty="0">
                <a:latin typeface="+mn-ea"/>
                <a:ea typeface="+mn-ea"/>
              </a:rPr>
              <a:t>行政施策等との関係性</a:t>
            </a:r>
          </a:p>
        </p:txBody>
      </p:sp>
      <p:cxnSp>
        <p:nvCxnSpPr>
          <p:cNvPr id="11" name="直線コネクタ 10">
            <a:extLst>
              <a:ext uri="{FF2B5EF4-FFF2-40B4-BE49-F238E27FC236}">
                <a16:creationId xmlns:a16="http://schemas.microsoft.com/office/drawing/2014/main" id="{85D7403B-6563-A488-F539-DD1EE148F35F}"/>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F19BCB56-0E14-5F60-AABD-C07A1A0D3685}"/>
              </a:ext>
            </a:extLst>
          </p:cNvPr>
          <p:cNvSpPr txBox="1"/>
          <p:nvPr/>
        </p:nvSpPr>
        <p:spPr>
          <a:xfrm>
            <a:off x="256478" y="926244"/>
            <a:ext cx="9367024" cy="276999"/>
          </a:xfrm>
          <a:prstGeom prst="rect">
            <a:avLst/>
          </a:prstGeom>
          <a:noFill/>
        </p:spPr>
        <p:txBody>
          <a:bodyPr wrap="square" rtlCol="0">
            <a:spAutoFit/>
          </a:bodyPr>
          <a:lstStyle/>
          <a:p>
            <a:r>
              <a:rPr kumimoji="1" lang="ja-JP" altLang="en-US" sz="1200" dirty="0">
                <a:latin typeface="+mn-ea"/>
              </a:rPr>
              <a:t>　本事業に関連する取り組み、実績等についてご記入ください。</a:t>
            </a:r>
          </a:p>
        </p:txBody>
      </p:sp>
      <p:sp>
        <p:nvSpPr>
          <p:cNvPr id="6" name="テキスト ボックス 5">
            <a:extLst>
              <a:ext uri="{FF2B5EF4-FFF2-40B4-BE49-F238E27FC236}">
                <a16:creationId xmlns:a16="http://schemas.microsoft.com/office/drawing/2014/main" id="{97CD3CE3-5E43-26BE-52AD-2B8DBA70E97C}"/>
              </a:ext>
            </a:extLst>
          </p:cNvPr>
          <p:cNvSpPr txBox="1"/>
          <p:nvPr/>
        </p:nvSpPr>
        <p:spPr>
          <a:xfrm>
            <a:off x="9906000" y="631051"/>
            <a:ext cx="1415772" cy="276999"/>
          </a:xfrm>
          <a:prstGeom prst="rect">
            <a:avLst/>
          </a:prstGeom>
          <a:noFill/>
        </p:spPr>
        <p:txBody>
          <a:bodyPr wrap="none" rtlCol="0">
            <a:spAutoFit/>
          </a:bodyPr>
          <a:lstStyle/>
          <a:p>
            <a:r>
              <a:rPr kumimoji="1" lang="ja-JP" altLang="en-US" sz="1200" dirty="0"/>
              <a:t>記入時の注意事項</a:t>
            </a:r>
          </a:p>
        </p:txBody>
      </p:sp>
      <p:sp>
        <p:nvSpPr>
          <p:cNvPr id="7" name="テキスト ボックス 6">
            <a:extLst>
              <a:ext uri="{FF2B5EF4-FFF2-40B4-BE49-F238E27FC236}">
                <a16:creationId xmlns:a16="http://schemas.microsoft.com/office/drawing/2014/main" id="{FCA3E02E-A2A6-C8BC-AC6C-6D353DE646E5}"/>
              </a:ext>
            </a:extLst>
          </p:cNvPr>
          <p:cNvSpPr txBox="1"/>
          <p:nvPr/>
        </p:nvSpPr>
        <p:spPr>
          <a:xfrm>
            <a:off x="10008220" y="1022440"/>
            <a:ext cx="3068683" cy="1384995"/>
          </a:xfrm>
          <a:prstGeom prst="rect">
            <a:avLst/>
          </a:prstGeom>
          <a:noFill/>
        </p:spPr>
        <p:txBody>
          <a:bodyPr wrap="square" rtlCol="0">
            <a:spAutoFit/>
          </a:bodyPr>
          <a:lstStyle/>
          <a:p>
            <a:r>
              <a:rPr lang="ja-JP" altLang="en-US" sz="1200" dirty="0"/>
              <a:t>みどりの食料システム戦略への寄与、農林水産物・食品産業の輸出促進に資する取組であること、スタートアップによる取組であるか、フードテック官民協議会等が主催するビジネスコンテストの受賞実績等の内容を具体的に記載してください。 </a:t>
            </a:r>
          </a:p>
        </p:txBody>
      </p:sp>
      <p:sp>
        <p:nvSpPr>
          <p:cNvPr id="8" name="正方形/長方形 7">
            <a:extLst>
              <a:ext uri="{FF2B5EF4-FFF2-40B4-BE49-F238E27FC236}">
                <a16:creationId xmlns:a16="http://schemas.microsoft.com/office/drawing/2014/main" id="{BDBA8821-9BA2-CF18-F848-A1A001F637D5}"/>
              </a:ext>
            </a:extLst>
          </p:cNvPr>
          <p:cNvSpPr/>
          <p:nvPr/>
        </p:nvSpPr>
        <p:spPr>
          <a:xfrm>
            <a:off x="256478" y="1411259"/>
            <a:ext cx="9367024" cy="4980016"/>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488252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4BA9F5-0CF4-5172-D79C-713DA17F7F03}"/>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33C960B6-77CD-21F0-1F55-7FEAB54C0D37}"/>
              </a:ext>
            </a:extLst>
          </p:cNvPr>
          <p:cNvSpPr>
            <a:spLocks noGrp="1"/>
          </p:cNvSpPr>
          <p:nvPr>
            <p:ph type="title"/>
          </p:nvPr>
        </p:nvSpPr>
        <p:spPr/>
        <p:txBody>
          <a:bodyPr/>
          <a:lstStyle/>
          <a:p>
            <a:pPr marL="457200" indent="-457200">
              <a:buFont typeface="+mj-lt"/>
              <a:buAutoNum type="arabicPeriod" startAt="6"/>
            </a:pPr>
            <a:r>
              <a:rPr lang="ja-JP" altLang="en-US" dirty="0">
                <a:latin typeface="+mn-ea"/>
                <a:ea typeface="+mn-ea"/>
              </a:rPr>
              <a:t>評価基準との整合性</a:t>
            </a:r>
          </a:p>
        </p:txBody>
      </p:sp>
      <p:sp>
        <p:nvSpPr>
          <p:cNvPr id="5" name="テキスト ボックス 4">
            <a:extLst>
              <a:ext uri="{FF2B5EF4-FFF2-40B4-BE49-F238E27FC236}">
                <a16:creationId xmlns:a16="http://schemas.microsoft.com/office/drawing/2014/main" id="{FE30F4CE-AFB8-CA1A-65D4-D475EE8DA3D3}"/>
              </a:ext>
            </a:extLst>
          </p:cNvPr>
          <p:cNvSpPr txBox="1"/>
          <p:nvPr/>
        </p:nvSpPr>
        <p:spPr>
          <a:xfrm>
            <a:off x="256478" y="926244"/>
            <a:ext cx="9367024" cy="276999"/>
          </a:xfrm>
          <a:prstGeom prst="rect">
            <a:avLst/>
          </a:prstGeom>
          <a:noFill/>
        </p:spPr>
        <p:txBody>
          <a:bodyPr wrap="square" rtlCol="0">
            <a:spAutoFit/>
          </a:bodyPr>
          <a:lstStyle/>
          <a:p>
            <a:r>
              <a:rPr kumimoji="1" lang="ja-JP" altLang="en-US" sz="1200" dirty="0">
                <a:latin typeface="+mn-ea"/>
              </a:rPr>
              <a:t>　</a:t>
            </a:r>
            <a:r>
              <a:rPr lang="ja-JP" altLang="en-US" sz="1200" dirty="0">
                <a:latin typeface="+mn-ea"/>
              </a:rPr>
              <a:t>審査</a:t>
            </a:r>
            <a:r>
              <a:rPr kumimoji="1" lang="ja-JP" altLang="en-US" sz="1200" dirty="0">
                <a:latin typeface="+mn-ea"/>
              </a:rPr>
              <a:t>項目について、要件をみたしているか確認してください。該当しているページ番号を、枠内にご記入ください。</a:t>
            </a:r>
            <a:endParaRPr kumimoji="1" lang="en-US" altLang="ja-JP" sz="1200" dirty="0">
              <a:latin typeface="+mn-ea"/>
            </a:endParaRPr>
          </a:p>
        </p:txBody>
      </p:sp>
      <p:cxnSp>
        <p:nvCxnSpPr>
          <p:cNvPr id="8" name="直線コネクタ 7">
            <a:extLst>
              <a:ext uri="{FF2B5EF4-FFF2-40B4-BE49-F238E27FC236}">
                <a16:creationId xmlns:a16="http://schemas.microsoft.com/office/drawing/2014/main" id="{3DEDF173-E8F6-C779-A676-E1165AB398BD}"/>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graphicFrame>
        <p:nvGraphicFramePr>
          <p:cNvPr id="29" name="表 28">
            <a:extLst>
              <a:ext uri="{FF2B5EF4-FFF2-40B4-BE49-F238E27FC236}">
                <a16:creationId xmlns:a16="http://schemas.microsoft.com/office/drawing/2014/main" id="{546D7480-2675-BF6C-22B2-BFC0AC434601}"/>
              </a:ext>
            </a:extLst>
          </p:cNvPr>
          <p:cNvGraphicFramePr>
            <a:graphicFrameLocks noGrp="1"/>
          </p:cNvGraphicFramePr>
          <p:nvPr>
            <p:extLst>
              <p:ext uri="{D42A27DB-BD31-4B8C-83A1-F6EECF244321}">
                <p14:modId xmlns:p14="http://schemas.microsoft.com/office/powerpoint/2010/main" val="4022141761"/>
              </p:ext>
            </p:extLst>
          </p:nvPr>
        </p:nvGraphicFramePr>
        <p:xfrm>
          <a:off x="256478" y="1428750"/>
          <a:ext cx="9367025" cy="4888691"/>
        </p:xfrm>
        <a:graphic>
          <a:graphicData uri="http://schemas.openxmlformats.org/drawingml/2006/table">
            <a:tbl>
              <a:tblPr>
                <a:tableStyleId>{5940675A-B579-460E-94D1-54222C63F5DA}</a:tableStyleId>
              </a:tblPr>
              <a:tblGrid>
                <a:gridCol w="981772">
                  <a:extLst>
                    <a:ext uri="{9D8B030D-6E8A-4147-A177-3AD203B41FA5}">
                      <a16:colId xmlns:a16="http://schemas.microsoft.com/office/drawing/2014/main" val="3054635542"/>
                    </a:ext>
                  </a:extLst>
                </a:gridCol>
                <a:gridCol w="7391400">
                  <a:extLst>
                    <a:ext uri="{9D8B030D-6E8A-4147-A177-3AD203B41FA5}">
                      <a16:colId xmlns:a16="http://schemas.microsoft.com/office/drawing/2014/main" val="1171759062"/>
                    </a:ext>
                  </a:extLst>
                </a:gridCol>
                <a:gridCol w="993853">
                  <a:extLst>
                    <a:ext uri="{9D8B030D-6E8A-4147-A177-3AD203B41FA5}">
                      <a16:colId xmlns:a16="http://schemas.microsoft.com/office/drawing/2014/main" val="1156348351"/>
                    </a:ext>
                  </a:extLst>
                </a:gridCol>
              </a:tblGrid>
              <a:tr h="217062">
                <a:tc>
                  <a:txBody>
                    <a:bodyPr/>
                    <a:lstStyle/>
                    <a:p>
                      <a:pPr algn="ctr" rtl="0" fontAlgn="b">
                        <a:buNone/>
                      </a:pPr>
                      <a:r>
                        <a:rPr lang="ja-JP" altLang="en-US" sz="1050" b="1" dirty="0">
                          <a:effectLst/>
                          <a:latin typeface="+mn-ea"/>
                          <a:ea typeface="+mn-ea"/>
                        </a:rPr>
                        <a:t>審査項目</a:t>
                      </a:r>
                    </a:p>
                  </a:txBody>
                  <a:tcPr marL="3907" marR="3907" marT="2605" marB="2605" anchor="ctr"/>
                </a:tc>
                <a:tc>
                  <a:txBody>
                    <a:bodyPr/>
                    <a:lstStyle/>
                    <a:p>
                      <a:pPr algn="ctr" rtl="0" fontAlgn="t"/>
                      <a:r>
                        <a:rPr lang="ja-JP" altLang="en-US" sz="1050" b="1" dirty="0">
                          <a:effectLst/>
                          <a:latin typeface="+mn-lt"/>
                          <a:ea typeface="+mn-ea"/>
                        </a:rPr>
                        <a:t>採点基準</a:t>
                      </a:r>
                    </a:p>
                  </a:txBody>
                  <a:tcPr marL="3907" marR="3907" marT="2605" marB="2605" anchor="ctr"/>
                </a:tc>
                <a:tc>
                  <a:txBody>
                    <a:bodyPr/>
                    <a:lstStyle/>
                    <a:p>
                      <a:pPr algn="ctr" rtl="0" fontAlgn="t"/>
                      <a:r>
                        <a:rPr lang="ja-JP" altLang="en-US" sz="1050" b="1" dirty="0">
                          <a:effectLst/>
                          <a:latin typeface="+mn-lt"/>
                          <a:ea typeface="+mn-ea"/>
                        </a:rPr>
                        <a:t>該当ページ</a:t>
                      </a:r>
                    </a:p>
                  </a:txBody>
                  <a:tcPr marL="3907" marR="3907" marT="2605" marB="2605" anchor="ctr"/>
                </a:tc>
                <a:extLst>
                  <a:ext uri="{0D108BD9-81ED-4DB2-BD59-A6C34878D82A}">
                    <a16:rowId xmlns:a16="http://schemas.microsoft.com/office/drawing/2014/main" val="58704648"/>
                  </a:ext>
                </a:extLst>
              </a:tr>
              <a:tr h="633398">
                <a:tc rowSpan="5">
                  <a:txBody>
                    <a:bodyPr/>
                    <a:lstStyle/>
                    <a:p>
                      <a:pPr algn="ctr" rtl="0" fontAlgn="b">
                        <a:buNone/>
                      </a:pPr>
                      <a:r>
                        <a:rPr lang="ja-JP" altLang="en-US" sz="1050" b="1" dirty="0">
                          <a:effectLst/>
                          <a:latin typeface="+mn-ea"/>
                          <a:ea typeface="+mn-ea"/>
                        </a:rPr>
                        <a:t>実現性</a:t>
                      </a:r>
                    </a:p>
                  </a:txBody>
                  <a:tcPr marL="3907" marR="3907" marT="2605" marB="2605" anchor="ctr"/>
                </a:tc>
                <a:tc>
                  <a:txBody>
                    <a:bodyPr/>
                    <a:lstStyle/>
                    <a:p>
                      <a:pPr rtl="0" fontAlgn="t"/>
                      <a:r>
                        <a:rPr lang="ja-JP" altLang="en-US" sz="1050" b="0" dirty="0">
                          <a:effectLst/>
                          <a:latin typeface="+mn-lt"/>
                          <a:ea typeface="+mn-ea"/>
                        </a:rPr>
                        <a:t>① 市場ニーズの把握</a:t>
                      </a:r>
                      <a:br>
                        <a:rPr lang="ja-JP" altLang="en-US" sz="1050" b="0" dirty="0">
                          <a:effectLst/>
                          <a:latin typeface="+mn-lt"/>
                          <a:ea typeface="+mn-ea"/>
                        </a:rPr>
                      </a:br>
                      <a:r>
                        <a:rPr lang="ja-JP" altLang="en-US" sz="1050" b="0" dirty="0">
                          <a:effectLst/>
                          <a:latin typeface="+mn-lt"/>
                          <a:ea typeface="+mn-ea"/>
                        </a:rPr>
                        <a:t>実証する事業の市場ニーズや市場規模を把握したうえで、それらを踏まえた事業化（事業化を支援するための環境整備を含む。以下同じ。）のための戦略が描かれているか。または、事業において、それらを把握する内容となってい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625748330"/>
                  </a:ext>
                </a:extLst>
              </a:tr>
              <a:tr h="633398">
                <a:tc vMerge="1">
                  <a:txBody>
                    <a:bodyPr/>
                    <a:lstStyle/>
                    <a:p>
                      <a:endParaRPr kumimoji="1" lang="ja-JP" altLang="en-US"/>
                    </a:p>
                  </a:txBody>
                  <a:tcPr/>
                </a:tc>
                <a:tc>
                  <a:txBody>
                    <a:bodyPr/>
                    <a:lstStyle/>
                    <a:p>
                      <a:pPr rtl="0" fontAlgn="t"/>
                      <a:r>
                        <a:rPr lang="ja-JP" altLang="en-US" sz="1050" b="0" dirty="0">
                          <a:effectLst/>
                          <a:latin typeface="+mn-lt"/>
                          <a:ea typeface="+mn-ea"/>
                        </a:rPr>
                        <a:t>② 実施目的、課題等の明確化</a:t>
                      </a:r>
                      <a:br>
                        <a:rPr lang="ja-JP" altLang="en-US" sz="1050" b="0" dirty="0">
                          <a:effectLst/>
                          <a:latin typeface="+mn-lt"/>
                          <a:ea typeface="+mn-ea"/>
                        </a:rPr>
                      </a:br>
                      <a:r>
                        <a:rPr lang="ja-JP" altLang="en-US" sz="1050" b="0" dirty="0">
                          <a:effectLst/>
                          <a:latin typeface="+mn-lt"/>
                          <a:ea typeface="+mn-ea"/>
                        </a:rPr>
                        <a:t>事業化を行うにあたり、本実証事業（以下「本事業」という。）を実施する目的、解決しようとしている課題や対象、課題解決のために行う実証の内容やアプローチが明確になっているか。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109985923"/>
                  </a:ext>
                </a:extLst>
              </a:tr>
              <a:tr h="633398">
                <a:tc vMerge="1">
                  <a:txBody>
                    <a:bodyPr/>
                    <a:lstStyle/>
                    <a:p>
                      <a:endParaRPr kumimoji="1" lang="ja-JP" altLang="en-US"/>
                    </a:p>
                  </a:txBody>
                  <a:tcPr/>
                </a:tc>
                <a:tc>
                  <a:txBody>
                    <a:bodyPr/>
                    <a:lstStyle/>
                    <a:p>
                      <a:pPr rtl="0" fontAlgn="t"/>
                      <a:r>
                        <a:rPr lang="ja-JP" altLang="en-US" sz="1050" b="0" dirty="0">
                          <a:effectLst/>
                          <a:latin typeface="+mn-lt"/>
                          <a:ea typeface="+mn-ea"/>
                        </a:rPr>
                        <a:t>③ 事業計画の妥当性</a:t>
                      </a:r>
                      <a:br>
                        <a:rPr lang="ja-JP" altLang="en-US" sz="1050" b="0" dirty="0">
                          <a:effectLst/>
                          <a:latin typeface="+mn-lt"/>
                          <a:ea typeface="+mn-ea"/>
                        </a:rPr>
                      </a:br>
                      <a:r>
                        <a:rPr lang="ja-JP" altLang="en-US" sz="1050" b="0" dirty="0">
                          <a:effectLst/>
                          <a:latin typeface="+mn-lt"/>
                          <a:ea typeface="+mn-ea"/>
                        </a:rPr>
                        <a:t>②を踏まえ、実証期間中に行う取組が具体的に描かれており、実現可能なスケジュールとなっているか。また、将来の姿まで含めた事業の全体方針（出口戦略等）について具体的に描かれているか。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1053830057"/>
                  </a:ext>
                </a:extLst>
              </a:tr>
              <a:tr h="425229">
                <a:tc vMerge="1">
                  <a:txBody>
                    <a:bodyPr/>
                    <a:lstStyle/>
                    <a:p>
                      <a:endParaRPr kumimoji="1" lang="ja-JP" altLang="en-US"/>
                    </a:p>
                  </a:txBody>
                  <a:tcPr/>
                </a:tc>
                <a:tc>
                  <a:txBody>
                    <a:bodyPr/>
                    <a:lstStyle/>
                    <a:p>
                      <a:pPr rtl="0" fontAlgn="t"/>
                      <a:r>
                        <a:rPr lang="ja-JP" altLang="en-US" sz="1050" b="0" dirty="0">
                          <a:effectLst/>
                          <a:latin typeface="+mn-lt"/>
                          <a:ea typeface="+mn-ea"/>
                        </a:rPr>
                        <a:t>④ 実施体制</a:t>
                      </a:r>
                      <a:br>
                        <a:rPr lang="ja-JP" altLang="en-US" sz="1050" b="0" dirty="0">
                          <a:effectLst/>
                          <a:latin typeface="+mn-lt"/>
                          <a:ea typeface="+mn-ea"/>
                        </a:rPr>
                      </a:br>
                      <a:r>
                        <a:rPr lang="ja-JP" altLang="en-US" sz="1050" b="0" dirty="0">
                          <a:effectLst/>
                          <a:latin typeface="+mn-lt"/>
                          <a:ea typeface="+mn-ea"/>
                        </a:rPr>
                        <a:t>本事業を適切に実施するために必要な人員体制、役割分担及び責任体制が明確になっているか。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953814350"/>
                  </a:ext>
                </a:extLst>
              </a:tr>
              <a:tr h="425229">
                <a:tc vMerge="1">
                  <a:txBody>
                    <a:bodyPr/>
                    <a:lstStyle/>
                    <a:p>
                      <a:endParaRPr kumimoji="1" lang="ja-JP" altLang="en-US"/>
                    </a:p>
                  </a:txBody>
                  <a:tcPr/>
                </a:tc>
                <a:tc>
                  <a:txBody>
                    <a:bodyPr/>
                    <a:lstStyle/>
                    <a:p>
                      <a:pPr rtl="0" fontAlgn="t"/>
                      <a:r>
                        <a:rPr lang="ja-JP" altLang="en-US" sz="1050" b="0" dirty="0">
                          <a:effectLst/>
                          <a:latin typeface="+mn-lt"/>
                          <a:ea typeface="+mn-ea"/>
                        </a:rPr>
                        <a:t>⑤ 実施主体の適格性</a:t>
                      </a:r>
                      <a:br>
                        <a:rPr lang="ja-JP" altLang="en-US" sz="1050" b="0" dirty="0">
                          <a:effectLst/>
                          <a:latin typeface="+mn-lt"/>
                          <a:ea typeface="+mn-ea"/>
                        </a:rPr>
                      </a:br>
                      <a:r>
                        <a:rPr lang="ja-JP" altLang="en-US" sz="1050" b="0" dirty="0">
                          <a:effectLst/>
                          <a:latin typeface="+mn-lt"/>
                          <a:ea typeface="+mn-ea"/>
                        </a:rPr>
                        <a:t>事業実施主体として求められている業務遂行能力や業務実績等から総合的に判断し、実証主体として適性があるか。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1735289734"/>
                  </a:ext>
                </a:extLst>
              </a:tr>
              <a:tr h="425229">
                <a:tc rowSpan="4">
                  <a:txBody>
                    <a:bodyPr/>
                    <a:lstStyle/>
                    <a:p>
                      <a:pPr algn="ctr" rtl="0" fontAlgn="b">
                        <a:buNone/>
                      </a:pPr>
                      <a:r>
                        <a:rPr lang="ja-JP" altLang="en-US" sz="1050" b="1" dirty="0">
                          <a:effectLst/>
                          <a:latin typeface="+mn-ea"/>
                          <a:ea typeface="+mn-ea"/>
                        </a:rPr>
                        <a:t>効果・波及性</a:t>
                      </a:r>
                      <a:br>
                        <a:rPr lang="ja-JP" altLang="en-US" sz="1050" b="1" dirty="0">
                          <a:effectLst/>
                          <a:latin typeface="+mn-ea"/>
                          <a:ea typeface="+mn-ea"/>
                        </a:rPr>
                      </a:br>
                      <a:endParaRPr lang="ja-JP" altLang="en-US" sz="1050" b="1" dirty="0">
                        <a:effectLst/>
                        <a:latin typeface="+mn-ea"/>
                        <a:ea typeface="+mn-ea"/>
                      </a:endParaRPr>
                    </a:p>
                  </a:txBody>
                  <a:tcPr marL="3907" marR="3907" marT="2605" marB="2605" anchor="ctr"/>
                </a:tc>
                <a:tc>
                  <a:txBody>
                    <a:bodyPr/>
                    <a:lstStyle/>
                    <a:p>
                      <a:pPr rtl="0" fontAlgn="t"/>
                      <a:r>
                        <a:rPr lang="ja-JP" altLang="en-US" sz="1050" b="0" dirty="0">
                          <a:effectLst/>
                          <a:latin typeface="+mn-lt"/>
                          <a:ea typeface="+mn-ea"/>
                        </a:rPr>
                        <a:t>① 業務効果の把握</a:t>
                      </a:r>
                      <a:br>
                        <a:rPr lang="ja-JP" altLang="en-US" sz="1050" b="0" dirty="0">
                          <a:effectLst/>
                          <a:latin typeface="+mn-lt"/>
                          <a:ea typeface="+mn-ea"/>
                        </a:rPr>
                      </a:br>
                      <a:r>
                        <a:rPr lang="ja-JP" altLang="en-US" sz="1050" b="0" dirty="0">
                          <a:effectLst/>
                          <a:latin typeface="+mn-lt"/>
                          <a:ea typeface="+mn-ea"/>
                        </a:rPr>
                        <a:t>成果目標が明確で定量的に測定する方法が設定されており、モニタリング可能なものとなっているか。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335325442"/>
                  </a:ext>
                </a:extLst>
              </a:tr>
              <a:tr h="425229">
                <a:tc vMerge="1">
                  <a:txBody>
                    <a:bodyPr/>
                    <a:lstStyle/>
                    <a:p>
                      <a:endParaRPr kumimoji="1" lang="ja-JP" altLang="en-US"/>
                    </a:p>
                  </a:txBody>
                  <a:tcPr/>
                </a:tc>
                <a:tc>
                  <a:txBody>
                    <a:bodyPr/>
                    <a:lstStyle/>
                    <a:p>
                      <a:pPr rtl="0" fontAlgn="t"/>
                      <a:r>
                        <a:rPr lang="ja-JP" altLang="en-US" sz="1050" b="0" dirty="0">
                          <a:effectLst/>
                          <a:latin typeface="+mn-lt"/>
                          <a:ea typeface="+mn-ea"/>
                        </a:rPr>
                        <a:t>② 実証に要するコスト・期間と成果の適切性</a:t>
                      </a:r>
                      <a:br>
                        <a:rPr lang="ja-JP" altLang="en-US" sz="1050" b="0" dirty="0">
                          <a:effectLst/>
                          <a:latin typeface="+mn-lt"/>
                          <a:ea typeface="+mn-ea"/>
                        </a:rPr>
                      </a:br>
                      <a:r>
                        <a:rPr lang="ja-JP" altLang="en-US" sz="1050" b="0" dirty="0">
                          <a:effectLst/>
                          <a:latin typeface="+mn-lt"/>
                          <a:ea typeface="+mn-ea"/>
                        </a:rPr>
                        <a:t>実証に要するコストや、期間に見合った成果が期待されるか。予算が合理的に計上されているか。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1234343629"/>
                  </a:ext>
                </a:extLst>
              </a:tr>
              <a:tr h="425229">
                <a:tc vMerge="1">
                  <a:txBody>
                    <a:bodyPr/>
                    <a:lstStyle/>
                    <a:p>
                      <a:endParaRPr kumimoji="1" lang="ja-JP" altLang="en-US"/>
                    </a:p>
                  </a:txBody>
                  <a:tcPr/>
                </a:tc>
                <a:tc>
                  <a:txBody>
                    <a:bodyPr/>
                    <a:lstStyle/>
                    <a:p>
                      <a:pPr rtl="0" fontAlgn="t"/>
                      <a:r>
                        <a:rPr lang="ja-JP" altLang="en-US" sz="1050" b="0" dirty="0">
                          <a:effectLst/>
                          <a:latin typeface="+mn-lt"/>
                          <a:ea typeface="+mn-ea"/>
                        </a:rPr>
                        <a:t>③ ターゲットの獲得</a:t>
                      </a:r>
                      <a:br>
                        <a:rPr lang="ja-JP" altLang="en-US" sz="1050" b="0" dirty="0">
                          <a:effectLst/>
                          <a:latin typeface="+mn-lt"/>
                          <a:ea typeface="+mn-ea"/>
                        </a:rPr>
                      </a:br>
                      <a:r>
                        <a:rPr lang="ja-JP" altLang="en-US" sz="1050" b="0" dirty="0">
                          <a:effectLst/>
                          <a:latin typeface="+mn-lt"/>
                          <a:ea typeface="+mn-ea"/>
                        </a:rPr>
                        <a:t>これまで訴求できなかった層の意向や行動を喚起する可能性のある成果を得ることが期待できるか。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3615724686"/>
                  </a:ext>
                </a:extLst>
              </a:tr>
              <a:tr h="633398">
                <a:tc vMerge="1">
                  <a:txBody>
                    <a:bodyPr/>
                    <a:lstStyle/>
                    <a:p>
                      <a:endParaRPr kumimoji="1" lang="ja-JP" altLang="en-US"/>
                    </a:p>
                  </a:txBody>
                  <a:tcPr/>
                </a:tc>
                <a:tc>
                  <a:txBody>
                    <a:bodyPr/>
                    <a:lstStyle/>
                    <a:p>
                      <a:pPr rtl="0" fontAlgn="t"/>
                      <a:r>
                        <a:rPr lang="ja-JP" altLang="en-US" sz="1050" b="0" dirty="0">
                          <a:effectLst/>
                          <a:latin typeface="+mn-lt"/>
                          <a:ea typeface="+mn-ea"/>
                        </a:rPr>
                        <a:t>④ 波及の可能性・公益性</a:t>
                      </a:r>
                      <a:br>
                        <a:rPr lang="ja-JP" altLang="en-US" sz="1050" b="0" dirty="0">
                          <a:effectLst/>
                          <a:latin typeface="+mn-lt"/>
                          <a:ea typeface="+mn-ea"/>
                        </a:rPr>
                      </a:br>
                      <a:r>
                        <a:rPr lang="ja-JP" altLang="en-US" sz="1050" b="0" dirty="0">
                          <a:effectLst/>
                          <a:latin typeface="+mn-lt"/>
                          <a:ea typeface="+mn-ea"/>
                        </a:rPr>
                        <a:t>本事業による取組は、先進的なビジネスモデルとして、他の事業者が事業化する際にも参考とすることが見込まれる、事業実施主体が関係者と連携することにより市場の創出や規模拡大が見込まれるなどの波及効果が期待できるか。また、社会的な課題の解決に資することが見込まれるなどの公益性はあ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3300016453"/>
                  </a:ext>
                </a:extLst>
              </a:tr>
            </a:tbl>
          </a:graphicData>
        </a:graphic>
      </p:graphicFrame>
    </p:spTree>
    <p:extLst>
      <p:ext uri="{BB962C8B-B14F-4D97-AF65-F5344CB8AC3E}">
        <p14:creationId xmlns:p14="http://schemas.microsoft.com/office/powerpoint/2010/main" val="3773531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D686A-C2A5-6582-2613-4F9A1004818A}"/>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63A69E39-2363-3678-C2F7-3B6827AFEE61}"/>
              </a:ext>
            </a:extLst>
          </p:cNvPr>
          <p:cNvSpPr>
            <a:spLocks noGrp="1"/>
          </p:cNvSpPr>
          <p:nvPr>
            <p:ph type="title"/>
          </p:nvPr>
        </p:nvSpPr>
        <p:spPr/>
        <p:txBody>
          <a:bodyPr/>
          <a:lstStyle/>
          <a:p>
            <a:pPr marL="457200" indent="-457200">
              <a:buFont typeface="+mj-lt"/>
              <a:buAutoNum type="arabicPeriod" startAt="6"/>
            </a:pPr>
            <a:r>
              <a:rPr lang="ja-JP" altLang="en-US" dirty="0">
                <a:latin typeface="+mn-ea"/>
                <a:ea typeface="+mn-ea"/>
              </a:rPr>
              <a:t>評価基準との整合性</a:t>
            </a:r>
          </a:p>
        </p:txBody>
      </p:sp>
      <p:sp>
        <p:nvSpPr>
          <p:cNvPr id="5" name="テキスト ボックス 4">
            <a:extLst>
              <a:ext uri="{FF2B5EF4-FFF2-40B4-BE49-F238E27FC236}">
                <a16:creationId xmlns:a16="http://schemas.microsoft.com/office/drawing/2014/main" id="{68998C63-F1C2-7FBC-03B0-428D21EAD406}"/>
              </a:ext>
            </a:extLst>
          </p:cNvPr>
          <p:cNvSpPr txBox="1"/>
          <p:nvPr/>
        </p:nvSpPr>
        <p:spPr>
          <a:xfrm>
            <a:off x="256478" y="926244"/>
            <a:ext cx="9367024" cy="276999"/>
          </a:xfrm>
          <a:prstGeom prst="rect">
            <a:avLst/>
          </a:prstGeom>
          <a:noFill/>
        </p:spPr>
        <p:txBody>
          <a:bodyPr wrap="square" rtlCol="0">
            <a:spAutoFit/>
          </a:bodyPr>
          <a:lstStyle/>
          <a:p>
            <a:r>
              <a:rPr kumimoji="1" lang="ja-JP" altLang="en-US" sz="1200" dirty="0">
                <a:latin typeface="+mn-ea"/>
              </a:rPr>
              <a:t>　</a:t>
            </a:r>
            <a:r>
              <a:rPr lang="ja-JP" altLang="en-US" sz="1200" dirty="0">
                <a:latin typeface="+mn-ea"/>
              </a:rPr>
              <a:t>審査</a:t>
            </a:r>
            <a:r>
              <a:rPr kumimoji="1" lang="ja-JP" altLang="en-US" sz="1200" dirty="0">
                <a:latin typeface="+mn-ea"/>
              </a:rPr>
              <a:t>項目について、要件をみたしているか確認してください。該当しているページ番号を、枠内にご記入ください。</a:t>
            </a:r>
            <a:endParaRPr kumimoji="1" lang="en-US" altLang="ja-JP" sz="1200" dirty="0">
              <a:latin typeface="+mn-ea"/>
            </a:endParaRPr>
          </a:p>
        </p:txBody>
      </p:sp>
      <p:cxnSp>
        <p:nvCxnSpPr>
          <p:cNvPr id="8" name="直線コネクタ 7">
            <a:extLst>
              <a:ext uri="{FF2B5EF4-FFF2-40B4-BE49-F238E27FC236}">
                <a16:creationId xmlns:a16="http://schemas.microsoft.com/office/drawing/2014/main" id="{35A2755C-6F01-DC62-091F-82F6C5E5F27D}"/>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graphicFrame>
        <p:nvGraphicFramePr>
          <p:cNvPr id="2" name="表 1">
            <a:extLst>
              <a:ext uri="{FF2B5EF4-FFF2-40B4-BE49-F238E27FC236}">
                <a16:creationId xmlns:a16="http://schemas.microsoft.com/office/drawing/2014/main" id="{ACD87B25-2468-2546-8DB7-F6AD6147BEB4}"/>
              </a:ext>
            </a:extLst>
          </p:cNvPr>
          <p:cNvGraphicFramePr>
            <a:graphicFrameLocks noGrp="1"/>
          </p:cNvGraphicFramePr>
          <p:nvPr>
            <p:extLst>
              <p:ext uri="{D42A27DB-BD31-4B8C-83A1-F6EECF244321}">
                <p14:modId xmlns:p14="http://schemas.microsoft.com/office/powerpoint/2010/main" val="2893846051"/>
              </p:ext>
            </p:extLst>
          </p:nvPr>
        </p:nvGraphicFramePr>
        <p:xfrm>
          <a:off x="256478" y="1428751"/>
          <a:ext cx="9367025" cy="4886324"/>
        </p:xfrm>
        <a:graphic>
          <a:graphicData uri="http://schemas.openxmlformats.org/drawingml/2006/table">
            <a:tbl>
              <a:tblPr>
                <a:tableStyleId>{5940675A-B579-460E-94D1-54222C63F5DA}</a:tableStyleId>
              </a:tblPr>
              <a:tblGrid>
                <a:gridCol w="981772">
                  <a:extLst>
                    <a:ext uri="{9D8B030D-6E8A-4147-A177-3AD203B41FA5}">
                      <a16:colId xmlns:a16="http://schemas.microsoft.com/office/drawing/2014/main" val="3054635542"/>
                    </a:ext>
                  </a:extLst>
                </a:gridCol>
                <a:gridCol w="7391400">
                  <a:extLst>
                    <a:ext uri="{9D8B030D-6E8A-4147-A177-3AD203B41FA5}">
                      <a16:colId xmlns:a16="http://schemas.microsoft.com/office/drawing/2014/main" val="1171759062"/>
                    </a:ext>
                  </a:extLst>
                </a:gridCol>
                <a:gridCol w="993853">
                  <a:extLst>
                    <a:ext uri="{9D8B030D-6E8A-4147-A177-3AD203B41FA5}">
                      <a16:colId xmlns:a16="http://schemas.microsoft.com/office/drawing/2014/main" val="1156348351"/>
                    </a:ext>
                  </a:extLst>
                </a:gridCol>
              </a:tblGrid>
              <a:tr h="205957">
                <a:tc>
                  <a:txBody>
                    <a:bodyPr/>
                    <a:lstStyle/>
                    <a:p>
                      <a:pPr algn="ctr" rtl="0" fontAlgn="b">
                        <a:buNone/>
                      </a:pPr>
                      <a:r>
                        <a:rPr lang="ja-JP" altLang="en-US" sz="1050" b="1" dirty="0">
                          <a:effectLst/>
                          <a:latin typeface="+mn-ea"/>
                          <a:ea typeface="+mn-ea"/>
                        </a:rPr>
                        <a:t>審査項目</a:t>
                      </a:r>
                    </a:p>
                  </a:txBody>
                  <a:tcPr marL="3907" marR="3907" marT="2605" marB="2605" anchor="ctr"/>
                </a:tc>
                <a:tc>
                  <a:txBody>
                    <a:bodyPr/>
                    <a:lstStyle/>
                    <a:p>
                      <a:pPr algn="ctr" rtl="0" fontAlgn="t"/>
                      <a:r>
                        <a:rPr lang="ja-JP" altLang="en-US" sz="1050" b="1" dirty="0">
                          <a:effectLst/>
                          <a:latin typeface="+mn-lt"/>
                          <a:ea typeface="+mn-ea"/>
                        </a:rPr>
                        <a:t>採点基準</a:t>
                      </a:r>
                    </a:p>
                  </a:txBody>
                  <a:tcPr marL="3907" marR="3907" marT="2605" marB="2605" anchor="ctr"/>
                </a:tc>
                <a:tc>
                  <a:txBody>
                    <a:bodyPr/>
                    <a:lstStyle/>
                    <a:p>
                      <a:pPr algn="ctr" rtl="0" fontAlgn="t"/>
                      <a:r>
                        <a:rPr lang="ja-JP" altLang="en-US" sz="1050" b="1" dirty="0">
                          <a:effectLst/>
                          <a:latin typeface="+mn-lt"/>
                          <a:ea typeface="+mn-ea"/>
                        </a:rPr>
                        <a:t>該当ページ</a:t>
                      </a:r>
                    </a:p>
                  </a:txBody>
                  <a:tcPr marL="3907" marR="3907" marT="2605" marB="2605" anchor="ctr"/>
                </a:tc>
                <a:extLst>
                  <a:ext uri="{0D108BD9-81ED-4DB2-BD59-A6C34878D82A}">
                    <a16:rowId xmlns:a16="http://schemas.microsoft.com/office/drawing/2014/main" val="58704648"/>
                  </a:ext>
                </a:extLst>
              </a:tr>
              <a:tr h="447577">
                <a:tc rowSpan="2">
                  <a:txBody>
                    <a:bodyPr/>
                    <a:lstStyle/>
                    <a:p>
                      <a:pPr algn="ctr" rtl="0" fontAlgn="b">
                        <a:buNone/>
                      </a:pPr>
                      <a:r>
                        <a:rPr lang="ja-JP" altLang="en-US" sz="1050" b="1" dirty="0">
                          <a:effectLst/>
                          <a:latin typeface="+mn-ea"/>
                          <a:ea typeface="+mn-ea"/>
                        </a:rPr>
                        <a:t>優位性・独創性</a:t>
                      </a:r>
                    </a:p>
                  </a:txBody>
                  <a:tcPr marL="3907" marR="3907" marT="2605" marB="2605" anchor="ctr"/>
                </a:tc>
                <a:tc>
                  <a:txBody>
                    <a:bodyPr/>
                    <a:lstStyle/>
                    <a:p>
                      <a:pPr rtl="0" fontAlgn="t"/>
                      <a:r>
                        <a:rPr lang="ja-JP" altLang="en-US" sz="1050" b="0" dirty="0">
                          <a:effectLst/>
                          <a:latin typeface="+mn-ea"/>
                          <a:ea typeface="+mn-ea"/>
                        </a:rPr>
                        <a:t>① 優位性</a:t>
                      </a:r>
                      <a:br>
                        <a:rPr lang="ja-JP" altLang="en-US" sz="1050" b="0" dirty="0">
                          <a:effectLst/>
                          <a:latin typeface="+mn-ea"/>
                          <a:ea typeface="+mn-ea"/>
                        </a:rPr>
                      </a:br>
                      <a:r>
                        <a:rPr lang="ja-JP" altLang="en-US" sz="1050" b="0" dirty="0">
                          <a:effectLst/>
                          <a:latin typeface="+mn-ea"/>
                          <a:ea typeface="+mn-ea"/>
                        </a:rPr>
                        <a:t>本事業で実証するビジネスモデル等が、どのような点で優れていると考えるのか、具体的に記載されているか。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625748330"/>
                  </a:ext>
                </a:extLst>
              </a:tr>
              <a:tr h="471699">
                <a:tc vMerge="1">
                  <a:txBody>
                    <a:bodyPr/>
                    <a:lstStyle/>
                    <a:p>
                      <a:endParaRPr kumimoji="1" lang="ja-JP" altLang="en-US"/>
                    </a:p>
                  </a:txBody>
                  <a:tcPr/>
                </a:tc>
                <a:tc>
                  <a:txBody>
                    <a:bodyPr/>
                    <a:lstStyle/>
                    <a:p>
                      <a:pPr rtl="0" fontAlgn="t"/>
                      <a:r>
                        <a:rPr lang="ja-JP" altLang="en-US" sz="1050" b="0" dirty="0">
                          <a:effectLst/>
                          <a:latin typeface="+mn-ea"/>
                          <a:ea typeface="+mn-ea"/>
                        </a:rPr>
                        <a:t>② 独創性</a:t>
                      </a:r>
                      <a:br>
                        <a:rPr lang="ja-JP" altLang="en-US" sz="1050" b="0" dirty="0">
                          <a:effectLst/>
                          <a:latin typeface="+mn-ea"/>
                          <a:ea typeface="+mn-ea"/>
                        </a:rPr>
                      </a:br>
                      <a:r>
                        <a:rPr lang="ja-JP" altLang="en-US" sz="1050" b="0" dirty="0">
                          <a:effectLst/>
                          <a:latin typeface="+mn-ea"/>
                          <a:ea typeface="+mn-ea"/>
                        </a:rPr>
                        <a:t>本事業で実証するビジネスモデル等が、新しい視点に基づき、独創性のあるものとして具体的に記載されているか。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109985923"/>
                  </a:ext>
                </a:extLst>
              </a:tr>
              <a:tr h="561187">
                <a:tc rowSpan="6">
                  <a:txBody>
                    <a:bodyPr/>
                    <a:lstStyle/>
                    <a:p>
                      <a:pPr algn="ctr" rtl="0" fontAlgn="b">
                        <a:buNone/>
                      </a:pPr>
                      <a:r>
                        <a:rPr lang="ja-JP" altLang="en-US" sz="1050" b="1" dirty="0">
                          <a:effectLst/>
                          <a:latin typeface="+mn-ea"/>
                          <a:ea typeface="+mn-ea"/>
                        </a:rPr>
                        <a:t>その他</a:t>
                      </a:r>
                      <a:br>
                        <a:rPr lang="ja-JP" altLang="en-US" sz="1050" b="1" dirty="0">
                          <a:effectLst/>
                          <a:latin typeface="+mn-ea"/>
                          <a:ea typeface="+mn-ea"/>
                        </a:rPr>
                      </a:br>
                      <a:endParaRPr lang="ja-JP" altLang="en-US" sz="1050" b="1" dirty="0">
                        <a:effectLst/>
                        <a:latin typeface="+mn-ea"/>
                        <a:ea typeface="+mn-ea"/>
                      </a:endParaRPr>
                    </a:p>
                  </a:txBody>
                  <a:tcPr marL="3907" marR="3907" marT="2605" marB="2605" anchor="ctr"/>
                </a:tc>
                <a:tc>
                  <a:txBody>
                    <a:bodyPr/>
                    <a:lstStyle/>
                    <a:p>
                      <a:pPr rtl="0" fontAlgn="t"/>
                      <a:r>
                        <a:rPr lang="ja-JP" altLang="en-US" sz="1050" b="0" dirty="0">
                          <a:effectLst/>
                          <a:latin typeface="+mn-ea"/>
                          <a:ea typeface="+mn-ea"/>
                        </a:rPr>
                        <a:t>① 「みどりの食料システム戦略」への寄与</a:t>
                      </a:r>
                      <a:r>
                        <a:rPr lang="en-US" altLang="ja-JP" sz="1050" b="0" dirty="0">
                          <a:effectLst/>
                          <a:latin typeface="+mn-ea"/>
                          <a:ea typeface="+mn-ea"/>
                        </a:rPr>
                        <a:t>【</a:t>
                      </a:r>
                      <a:r>
                        <a:rPr lang="ja-JP" altLang="en-US" sz="1050" b="0" dirty="0">
                          <a:effectLst/>
                          <a:latin typeface="+mn-ea"/>
                          <a:ea typeface="+mn-ea"/>
                        </a:rPr>
                        <a:t>加点項目</a:t>
                      </a:r>
                      <a:r>
                        <a:rPr lang="en-US" altLang="ja-JP" sz="1050" b="0" dirty="0">
                          <a:effectLst/>
                          <a:latin typeface="+mn-ea"/>
                          <a:ea typeface="+mn-ea"/>
                        </a:rPr>
                        <a:t>】 </a:t>
                      </a:r>
                      <a:br>
                        <a:rPr lang="en-US" altLang="ja-JP" sz="1050" b="0" dirty="0">
                          <a:effectLst/>
                          <a:latin typeface="+mn-ea"/>
                          <a:ea typeface="+mn-ea"/>
                        </a:rPr>
                      </a:br>
                      <a:r>
                        <a:rPr lang="ja-JP" altLang="en-US" sz="1050" b="0" dirty="0">
                          <a:effectLst/>
                          <a:latin typeface="+mn-ea"/>
                          <a:ea typeface="+mn-ea"/>
                        </a:rPr>
                        <a:t>上記戦略の実現に資する要素が含まれており、その効果が期待できるか。</a:t>
                      </a:r>
                      <a:br>
                        <a:rPr lang="ja-JP" altLang="en-US" sz="1050" b="0" dirty="0">
                          <a:effectLst/>
                          <a:latin typeface="+mn-ea"/>
                          <a:ea typeface="+mn-ea"/>
                        </a:rPr>
                      </a:br>
                      <a:r>
                        <a:rPr lang="ja-JP" altLang="en-US" sz="1050" b="0" dirty="0">
                          <a:effectLst/>
                          <a:latin typeface="+mn-ea"/>
                          <a:ea typeface="+mn-ea"/>
                        </a:rPr>
                        <a:t>（例）みどりの食料システム法に基づいて認定された事業実施計画に係る取組 等</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335325442"/>
                  </a:ext>
                </a:extLst>
              </a:tr>
              <a:tr h="771437">
                <a:tc vMerge="1">
                  <a:txBody>
                    <a:bodyPr/>
                    <a:lstStyle/>
                    <a:p>
                      <a:endParaRPr kumimoji="1" lang="ja-JP" altLang="en-US"/>
                    </a:p>
                  </a:txBody>
                  <a:tcPr/>
                </a:tc>
                <a:tc>
                  <a:txBody>
                    <a:bodyPr/>
                    <a:lstStyle/>
                    <a:p>
                      <a:pPr rtl="0" fontAlgn="t"/>
                      <a:r>
                        <a:rPr lang="ja-JP" altLang="en-US" sz="1050" b="0" dirty="0">
                          <a:effectLst/>
                          <a:latin typeface="+mn-ea"/>
                          <a:ea typeface="+mn-ea"/>
                        </a:rPr>
                        <a:t>② 農林水産物・食品産業の輸出促進に資する取組</a:t>
                      </a:r>
                      <a:r>
                        <a:rPr lang="en-US" altLang="ja-JP" sz="1050" b="0" dirty="0">
                          <a:effectLst/>
                          <a:latin typeface="+mn-ea"/>
                          <a:ea typeface="+mn-ea"/>
                        </a:rPr>
                        <a:t>【</a:t>
                      </a:r>
                      <a:r>
                        <a:rPr lang="ja-JP" altLang="en-US" sz="1050" b="0" dirty="0">
                          <a:effectLst/>
                          <a:latin typeface="+mn-ea"/>
                          <a:ea typeface="+mn-ea"/>
                        </a:rPr>
                        <a:t>加点項目</a:t>
                      </a:r>
                      <a:r>
                        <a:rPr lang="en-US" altLang="ja-JP" sz="1050" b="0" dirty="0">
                          <a:effectLst/>
                          <a:latin typeface="+mn-ea"/>
                          <a:ea typeface="+mn-ea"/>
                        </a:rPr>
                        <a:t>】 </a:t>
                      </a:r>
                      <a:br>
                        <a:rPr lang="en-US" altLang="ja-JP" sz="1050" b="0" dirty="0">
                          <a:effectLst/>
                          <a:latin typeface="+mn-ea"/>
                          <a:ea typeface="+mn-ea"/>
                        </a:rPr>
                      </a:br>
                      <a:r>
                        <a:rPr lang="ja-JP" altLang="en-US" sz="1050" b="0" dirty="0">
                          <a:effectLst/>
                          <a:latin typeface="+mn-ea"/>
                          <a:ea typeface="+mn-ea"/>
                        </a:rPr>
                        <a:t>上記に資する要素が含まれており、その効果が期待できるか。 </a:t>
                      </a:r>
                      <a:br>
                        <a:rPr lang="ja-JP" altLang="en-US" sz="1050" b="0" dirty="0">
                          <a:effectLst/>
                          <a:latin typeface="+mn-ea"/>
                          <a:ea typeface="+mn-ea"/>
                        </a:rPr>
                      </a:br>
                      <a:r>
                        <a:rPr lang="ja-JP" altLang="en-US" sz="1050" b="0" dirty="0">
                          <a:effectLst/>
                          <a:latin typeface="+mn-ea"/>
                          <a:ea typeface="+mn-ea"/>
                        </a:rPr>
                        <a:t>（例）農林水産物及び食品の輸出促進に関する法律に基づいて認定された輸出事業計画に係る取組 等</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227273891"/>
                  </a:ext>
                </a:extLst>
              </a:tr>
              <a:tr h="614924">
                <a:tc vMerge="1">
                  <a:txBody>
                    <a:bodyPr/>
                    <a:lstStyle/>
                    <a:p>
                      <a:endParaRPr kumimoji="1" lang="ja-JP" altLang="en-US"/>
                    </a:p>
                  </a:txBody>
                  <a:tcPr/>
                </a:tc>
                <a:tc>
                  <a:txBody>
                    <a:bodyPr/>
                    <a:lstStyle/>
                    <a:p>
                      <a:pPr rtl="0" fontAlgn="t"/>
                      <a:r>
                        <a:rPr lang="ja-JP" altLang="en-US" sz="1050" b="0" dirty="0">
                          <a:effectLst/>
                          <a:latin typeface="+mn-ea"/>
                          <a:ea typeface="+mn-ea"/>
                        </a:rPr>
                        <a:t>③ スタートアップによる取組</a:t>
                      </a:r>
                      <a:r>
                        <a:rPr lang="en-US" altLang="ja-JP" sz="1050" b="0" dirty="0">
                          <a:effectLst/>
                          <a:latin typeface="+mn-ea"/>
                          <a:ea typeface="+mn-ea"/>
                        </a:rPr>
                        <a:t>【</a:t>
                      </a:r>
                      <a:r>
                        <a:rPr lang="ja-JP" altLang="en-US" sz="1050" b="0" dirty="0">
                          <a:effectLst/>
                          <a:latin typeface="+mn-ea"/>
                          <a:ea typeface="+mn-ea"/>
                        </a:rPr>
                        <a:t>加点項目</a:t>
                      </a:r>
                      <a:r>
                        <a:rPr lang="en-US" altLang="ja-JP" sz="1050" b="0" dirty="0">
                          <a:effectLst/>
                          <a:latin typeface="+mn-ea"/>
                          <a:ea typeface="+mn-ea"/>
                        </a:rPr>
                        <a:t>】</a:t>
                      </a:r>
                      <a:br>
                        <a:rPr lang="en-US" altLang="ja-JP" sz="1050" b="0" dirty="0">
                          <a:effectLst/>
                          <a:latin typeface="+mn-ea"/>
                          <a:ea typeface="+mn-ea"/>
                        </a:rPr>
                      </a:br>
                      <a:r>
                        <a:rPr lang="ja-JP" altLang="en-US" sz="1050" b="0" dirty="0">
                          <a:effectLst/>
                          <a:latin typeface="+mn-ea"/>
                          <a:ea typeface="+mn-ea"/>
                        </a:rPr>
                        <a:t>スタートアップ（</a:t>
                      </a:r>
                      <a:r>
                        <a:rPr lang="en-US" altLang="ja-JP" sz="1050" b="0" dirty="0">
                          <a:effectLst/>
                          <a:latin typeface="+mn-ea"/>
                          <a:ea typeface="+mn-ea"/>
                        </a:rPr>
                        <a:t>※</a:t>
                      </a:r>
                      <a:r>
                        <a:rPr lang="ja-JP" altLang="en-US" sz="1050" b="0" dirty="0">
                          <a:effectLst/>
                          <a:latin typeface="+mn-ea"/>
                          <a:ea typeface="+mn-ea"/>
                        </a:rPr>
                        <a:t>１）が事業化を目指す取組であるか。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1234343629"/>
                  </a:ext>
                </a:extLst>
              </a:tr>
              <a:tr h="611549">
                <a:tc vMerge="1">
                  <a:txBody>
                    <a:bodyPr/>
                    <a:lstStyle/>
                    <a:p>
                      <a:endParaRPr kumimoji="1" lang="ja-JP" altLang="en-US"/>
                    </a:p>
                  </a:txBody>
                  <a:tcPr/>
                </a:tc>
                <a:tc>
                  <a:txBody>
                    <a:bodyPr/>
                    <a:lstStyle/>
                    <a:p>
                      <a:pPr rtl="0" fontAlgn="t"/>
                      <a:r>
                        <a:rPr lang="ja-JP" altLang="en-US" sz="1050" b="0" dirty="0">
                          <a:effectLst/>
                          <a:latin typeface="+mn-ea"/>
                          <a:ea typeface="+mn-ea"/>
                        </a:rPr>
                        <a:t>④ ビジネスコンテストでの受賞実績</a:t>
                      </a:r>
                      <a:r>
                        <a:rPr lang="en-US" altLang="ja-JP" sz="1050" b="0" dirty="0">
                          <a:effectLst/>
                          <a:latin typeface="+mn-ea"/>
                          <a:ea typeface="+mn-ea"/>
                        </a:rPr>
                        <a:t>【</a:t>
                      </a:r>
                      <a:r>
                        <a:rPr lang="ja-JP" altLang="en-US" sz="1050" b="0" dirty="0">
                          <a:effectLst/>
                          <a:latin typeface="+mn-ea"/>
                          <a:ea typeface="+mn-ea"/>
                        </a:rPr>
                        <a:t>加点項目</a:t>
                      </a:r>
                      <a:r>
                        <a:rPr lang="en-US" altLang="ja-JP" sz="1050" b="0" dirty="0">
                          <a:effectLst/>
                          <a:latin typeface="+mn-ea"/>
                          <a:ea typeface="+mn-ea"/>
                        </a:rPr>
                        <a:t>】</a:t>
                      </a:r>
                      <a:br>
                        <a:rPr lang="en-US" altLang="ja-JP" sz="1050" b="0" dirty="0">
                          <a:effectLst/>
                          <a:latin typeface="+mn-ea"/>
                          <a:ea typeface="+mn-ea"/>
                        </a:rPr>
                      </a:br>
                      <a:r>
                        <a:rPr lang="ja-JP" altLang="en-US" sz="1050" b="0" dirty="0">
                          <a:effectLst/>
                          <a:latin typeface="+mn-ea"/>
                          <a:ea typeface="+mn-ea"/>
                        </a:rPr>
                        <a:t>フードテック官民協議会等が主催するビジネスコンテストで受賞した取組であり、今後の事業化の加速が期待できるか。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3615724686"/>
                  </a:ext>
                </a:extLst>
              </a:tr>
              <a:tr h="600997">
                <a:tc vMerge="1">
                  <a:txBody>
                    <a:bodyPr/>
                    <a:lstStyle/>
                    <a:p>
                      <a:endParaRPr kumimoji="1" lang="ja-JP" altLang="en-US" dirty="0"/>
                    </a:p>
                  </a:txBody>
                  <a:tcPr/>
                </a:tc>
                <a:tc>
                  <a:txBody>
                    <a:bodyPr/>
                    <a:lstStyle/>
                    <a:p>
                      <a:pPr rtl="0" fontAlgn="t"/>
                      <a:r>
                        <a:rPr lang="ja-JP" altLang="en-US" sz="1050" b="0" dirty="0">
                          <a:effectLst/>
                          <a:latin typeface="+mn-ea"/>
                          <a:ea typeface="+mn-ea"/>
                        </a:rPr>
                        <a:t>⑤ ワーク・ライフ・バランス等の推進</a:t>
                      </a:r>
                      <a:r>
                        <a:rPr lang="en-US" altLang="ja-JP" sz="1050" b="0" dirty="0">
                          <a:effectLst/>
                          <a:latin typeface="+mn-ea"/>
                          <a:ea typeface="+mn-ea"/>
                        </a:rPr>
                        <a:t>【</a:t>
                      </a:r>
                      <a:r>
                        <a:rPr lang="ja-JP" altLang="en-US" sz="1050" b="0" dirty="0">
                          <a:effectLst/>
                          <a:latin typeface="+mn-ea"/>
                          <a:ea typeface="+mn-ea"/>
                        </a:rPr>
                        <a:t>加点項目</a:t>
                      </a:r>
                      <a:r>
                        <a:rPr lang="en-US" altLang="ja-JP" sz="1050" b="0" dirty="0">
                          <a:effectLst/>
                          <a:latin typeface="+mn-ea"/>
                          <a:ea typeface="+mn-ea"/>
                        </a:rPr>
                        <a:t>】</a:t>
                      </a:r>
                      <a:br>
                        <a:rPr lang="en-US" altLang="ja-JP" sz="1050" b="0" dirty="0">
                          <a:effectLst/>
                          <a:latin typeface="+mn-ea"/>
                          <a:ea typeface="+mn-ea"/>
                        </a:rPr>
                      </a:br>
                      <a:r>
                        <a:rPr lang="ja-JP" altLang="en-US" sz="1050" b="0" dirty="0">
                          <a:effectLst/>
                          <a:latin typeface="+mn-ea"/>
                          <a:ea typeface="+mn-ea"/>
                        </a:rPr>
                        <a:t>えるぼし・くるみんのどちらかまたは両方の認定等（</a:t>
                      </a:r>
                      <a:r>
                        <a:rPr lang="en-US" altLang="ja-JP" sz="1050" b="0" dirty="0">
                          <a:effectLst/>
                          <a:latin typeface="+mn-ea"/>
                          <a:ea typeface="+mn-ea"/>
                        </a:rPr>
                        <a:t>※</a:t>
                      </a:r>
                      <a:r>
                        <a:rPr lang="ja-JP" altLang="en-US" sz="1050" b="0" dirty="0">
                          <a:effectLst/>
                          <a:latin typeface="+mn-ea"/>
                          <a:ea typeface="+mn-ea"/>
                        </a:rPr>
                        <a:t>２）を受けている企業であるか。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3300016453"/>
                  </a:ext>
                </a:extLst>
              </a:tr>
              <a:tr h="600997">
                <a:tc vMerge="1">
                  <a:txBody>
                    <a:bodyPr/>
                    <a:lstStyle/>
                    <a:p>
                      <a:pPr algn="ctr" rtl="0" fontAlgn="b">
                        <a:buNone/>
                      </a:pPr>
                      <a:endParaRPr lang="ja-JP" altLang="en-US" sz="1050" b="1" dirty="0">
                        <a:effectLst/>
                        <a:latin typeface="+mn-ea"/>
                        <a:ea typeface="+mn-ea"/>
                      </a:endParaRPr>
                    </a:p>
                  </a:txBody>
                  <a:tcPr marL="3907" marR="3907" marT="2605" marB="2605" anchor="ctr"/>
                </a:tc>
                <a:tc>
                  <a:txBody>
                    <a:bodyPr/>
                    <a:lstStyle/>
                    <a:p>
                      <a:pPr rtl="0" fontAlgn="t"/>
                      <a:r>
                        <a:rPr lang="ja-JP" altLang="en-US" sz="1050" b="0" dirty="0">
                          <a:effectLst/>
                          <a:latin typeface="+mn-ea"/>
                          <a:ea typeface="+mn-ea"/>
                        </a:rPr>
                        <a:t>⑥パートナーシップ構築宣言における公表の有無</a:t>
                      </a:r>
                      <a:r>
                        <a:rPr lang="en-US" altLang="ja-JP" sz="1050" b="0" dirty="0">
                          <a:effectLst/>
                          <a:latin typeface="+mn-ea"/>
                          <a:ea typeface="+mn-ea"/>
                        </a:rPr>
                        <a:t>【</a:t>
                      </a:r>
                      <a:r>
                        <a:rPr lang="ja-JP" altLang="en-US" sz="1050" b="0" dirty="0">
                          <a:effectLst/>
                          <a:latin typeface="+mn-ea"/>
                          <a:ea typeface="+mn-ea"/>
                        </a:rPr>
                        <a:t>加点項目</a:t>
                      </a:r>
                      <a:r>
                        <a:rPr lang="en-US" altLang="ja-JP" sz="1050" b="0" dirty="0">
                          <a:effectLst/>
                          <a:latin typeface="+mn-ea"/>
                          <a:ea typeface="+mn-ea"/>
                        </a:rPr>
                        <a:t>】</a:t>
                      </a:r>
                      <a:br>
                        <a:rPr lang="en-US" altLang="ja-JP" sz="1050" b="0" dirty="0">
                          <a:effectLst/>
                          <a:latin typeface="+mn-ea"/>
                          <a:ea typeface="+mn-ea"/>
                        </a:rPr>
                      </a:br>
                      <a:r>
                        <a:rPr lang="ja-JP" altLang="en-US" sz="1050" b="0" dirty="0">
                          <a:effectLst/>
                          <a:latin typeface="+mn-ea"/>
                          <a:ea typeface="+mn-ea"/>
                        </a:rPr>
                        <a:t>上記取組に関して宣言を作成・公表（</a:t>
                      </a:r>
                      <a:r>
                        <a:rPr lang="en-US" altLang="ja-JP" sz="1050" b="0" dirty="0">
                          <a:effectLst/>
                          <a:latin typeface="+mn-ea"/>
                          <a:ea typeface="+mn-ea"/>
                        </a:rPr>
                        <a:t>※</a:t>
                      </a:r>
                      <a:r>
                        <a:rPr lang="ja-JP" altLang="en-US" sz="1050" b="0" dirty="0">
                          <a:effectLst/>
                          <a:latin typeface="+mn-ea"/>
                          <a:ea typeface="+mn-ea"/>
                        </a:rPr>
                        <a:t>３）をしている企業であるか。</a:t>
                      </a:r>
                      <a:endParaRPr lang="en-US" altLang="ja-JP" sz="1050" b="0" dirty="0">
                        <a:effectLst/>
                        <a:latin typeface="+mn-ea"/>
                        <a:ea typeface="+mn-ea"/>
                      </a:endParaRP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2349600636"/>
                  </a:ext>
                </a:extLst>
              </a:tr>
            </a:tbl>
          </a:graphicData>
        </a:graphic>
      </p:graphicFrame>
      <p:sp>
        <p:nvSpPr>
          <p:cNvPr id="4" name="テキスト ボックス 3">
            <a:extLst>
              <a:ext uri="{FF2B5EF4-FFF2-40B4-BE49-F238E27FC236}">
                <a16:creationId xmlns:a16="http://schemas.microsoft.com/office/drawing/2014/main" id="{90E2093E-FDA1-5C3E-E2B0-D8ED787FB8D9}"/>
              </a:ext>
            </a:extLst>
          </p:cNvPr>
          <p:cNvSpPr txBox="1"/>
          <p:nvPr/>
        </p:nvSpPr>
        <p:spPr>
          <a:xfrm>
            <a:off x="256478" y="6315075"/>
            <a:ext cx="4762842" cy="253916"/>
          </a:xfrm>
          <a:prstGeom prst="rect">
            <a:avLst/>
          </a:prstGeom>
          <a:noFill/>
        </p:spPr>
        <p:txBody>
          <a:bodyPr wrap="none" rtlCol="0">
            <a:spAutoFit/>
          </a:bodyPr>
          <a:lstStyle/>
          <a:p>
            <a:r>
              <a:rPr kumimoji="1" lang="en-US" altLang="ja-JP" sz="1050" dirty="0">
                <a:latin typeface="+mn-ea"/>
              </a:rPr>
              <a:t>※</a:t>
            </a:r>
            <a:r>
              <a:rPr lang="ja-JP" altLang="en-US" sz="1050" dirty="0">
                <a:latin typeface="+mn-ea"/>
              </a:rPr>
              <a:t>「公募要領」別表２における（</a:t>
            </a:r>
            <a:r>
              <a:rPr lang="en-US" altLang="ja-JP" sz="1050" dirty="0">
                <a:latin typeface="+mn-ea"/>
              </a:rPr>
              <a:t>※</a:t>
            </a:r>
            <a:r>
              <a:rPr lang="ja-JP" altLang="en-US" sz="1050" dirty="0">
                <a:latin typeface="+mn-ea"/>
              </a:rPr>
              <a:t>１）（</a:t>
            </a:r>
            <a:r>
              <a:rPr lang="en-US" altLang="ja-JP" sz="1050" dirty="0">
                <a:latin typeface="+mn-ea"/>
              </a:rPr>
              <a:t>※</a:t>
            </a:r>
            <a:r>
              <a:rPr lang="ja-JP" altLang="en-US" sz="1050" dirty="0">
                <a:latin typeface="+mn-ea"/>
              </a:rPr>
              <a:t>２）（</a:t>
            </a:r>
            <a:r>
              <a:rPr lang="en-US" altLang="ja-JP" sz="1050" dirty="0">
                <a:latin typeface="+mn-ea"/>
              </a:rPr>
              <a:t>※</a:t>
            </a:r>
            <a:r>
              <a:rPr lang="ja-JP" altLang="en-US" sz="1050" dirty="0">
                <a:latin typeface="+mn-ea"/>
              </a:rPr>
              <a:t>３）を参照ください。</a:t>
            </a:r>
            <a:endParaRPr kumimoji="1" lang="ja-JP" altLang="en-US" sz="1050" dirty="0">
              <a:latin typeface="+mn-ea"/>
            </a:endParaRPr>
          </a:p>
        </p:txBody>
      </p:sp>
    </p:spTree>
    <p:extLst>
      <p:ext uri="{BB962C8B-B14F-4D97-AF65-F5344CB8AC3E}">
        <p14:creationId xmlns:p14="http://schemas.microsoft.com/office/powerpoint/2010/main" val="1812861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1DA506-AC5F-B2B6-714E-F6F5AC42337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DF93B37-DCCA-344E-50FD-34D099303165}"/>
              </a:ext>
            </a:extLst>
          </p:cNvPr>
          <p:cNvSpPr>
            <a:spLocks noGrp="1"/>
          </p:cNvSpPr>
          <p:nvPr>
            <p:ph type="title"/>
          </p:nvPr>
        </p:nvSpPr>
        <p:spPr/>
        <p:txBody>
          <a:bodyPr>
            <a:normAutofit/>
          </a:bodyPr>
          <a:lstStyle/>
          <a:p>
            <a:r>
              <a:rPr lang="en-US" altLang="ja-JP" dirty="0">
                <a:latin typeface="+mn-ea"/>
                <a:ea typeface="+mn-ea"/>
              </a:rPr>
              <a:t>【</a:t>
            </a:r>
            <a:r>
              <a:rPr lang="ja-JP" altLang="en-US" dirty="0">
                <a:latin typeface="+mn-ea"/>
                <a:ea typeface="+mn-ea"/>
              </a:rPr>
              <a:t>はじめに</a:t>
            </a:r>
            <a:r>
              <a:rPr lang="en-US" altLang="ja-JP" dirty="0">
                <a:latin typeface="+mn-ea"/>
                <a:ea typeface="+mn-ea"/>
              </a:rPr>
              <a:t>】</a:t>
            </a:r>
            <a:r>
              <a:rPr lang="ja-JP" altLang="en-US" dirty="0">
                <a:latin typeface="+mn-ea"/>
                <a:ea typeface="+mn-ea"/>
              </a:rPr>
              <a:t>計画書に関するご案内</a:t>
            </a:r>
            <a:endParaRPr kumimoji="1" lang="ja-JP" altLang="en-US" dirty="0">
              <a:latin typeface="+mn-ea"/>
              <a:ea typeface="+mn-ea"/>
            </a:endParaRPr>
          </a:p>
        </p:txBody>
      </p:sp>
      <p:sp>
        <p:nvSpPr>
          <p:cNvPr id="15" name="テキスト ボックス 14">
            <a:extLst>
              <a:ext uri="{FF2B5EF4-FFF2-40B4-BE49-F238E27FC236}">
                <a16:creationId xmlns:a16="http://schemas.microsoft.com/office/drawing/2014/main" id="{D84F2362-C10E-C46E-49C5-4175988799DB}"/>
              </a:ext>
            </a:extLst>
          </p:cNvPr>
          <p:cNvSpPr txBox="1"/>
          <p:nvPr/>
        </p:nvSpPr>
        <p:spPr>
          <a:xfrm>
            <a:off x="326304" y="2648853"/>
            <a:ext cx="9367024" cy="1754326"/>
          </a:xfrm>
          <a:prstGeom prst="rect">
            <a:avLst/>
          </a:prstGeom>
          <a:noFill/>
        </p:spPr>
        <p:txBody>
          <a:bodyPr wrap="square" rtlCol="0">
            <a:spAutoFit/>
          </a:bodyPr>
          <a:lstStyle/>
          <a:p>
            <a:pPr>
              <a:lnSpc>
                <a:spcPct val="150000"/>
              </a:lnSpc>
            </a:pPr>
            <a:r>
              <a:rPr kumimoji="1" lang="ja-JP" altLang="en-US" sz="1200" b="1" dirty="0"/>
              <a:t>■記入方法</a:t>
            </a:r>
            <a:endParaRPr kumimoji="1" lang="en-US" altLang="ja-JP" sz="1200" b="1" dirty="0"/>
          </a:p>
          <a:p>
            <a:pPr marL="285750" indent="-285750">
              <a:lnSpc>
                <a:spcPct val="150000"/>
              </a:lnSpc>
              <a:buFont typeface="Arial" panose="020B0604020202020204" pitchFamily="34" charset="0"/>
              <a:buChar char="•"/>
            </a:pPr>
            <a:r>
              <a:rPr lang="ja-JP" altLang="en-US" sz="1200" dirty="0"/>
              <a:t>記入箇所は枠内になります。</a:t>
            </a:r>
            <a:endParaRPr lang="en-US" altLang="ja-JP" sz="1200" dirty="0"/>
          </a:p>
          <a:p>
            <a:pPr marL="285750" indent="-285750">
              <a:lnSpc>
                <a:spcPct val="150000"/>
              </a:lnSpc>
              <a:buFont typeface="Arial" panose="020B0604020202020204" pitchFamily="34" charset="0"/>
              <a:buChar char="•"/>
            </a:pPr>
            <a:r>
              <a:rPr lang="ja-JP" altLang="en-US" sz="1200" u="none" strike="noStrike" dirty="0">
                <a:effectLst/>
              </a:rPr>
              <a:t>各々の記入欄に収まる程度に、できるだけ</a:t>
            </a:r>
            <a:r>
              <a:rPr lang="ja-JP" altLang="en-US" sz="1200" u="sng" strike="noStrike" dirty="0">
                <a:effectLst/>
              </a:rPr>
              <a:t>実施内容が具体的に分かるように</a:t>
            </a:r>
            <a:r>
              <a:rPr lang="ja-JP" altLang="en-US" sz="1200" u="none" strike="noStrike" dirty="0">
                <a:effectLst/>
              </a:rPr>
              <a:t>ご記入ください。</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p>
            <a:pPr>
              <a:lnSpc>
                <a:spcPct val="150000"/>
              </a:lnSpc>
            </a:pPr>
            <a:r>
              <a:rPr lang="ja-JP" altLang="en-US" sz="1200" dirty="0"/>
              <a:t>　（</a:t>
            </a:r>
            <a:r>
              <a:rPr lang="ja-JP" altLang="en-US" sz="1200" u="none" strike="noStrike" dirty="0">
                <a:effectLst/>
              </a:rPr>
              <a:t>各書式の右枠外に記入方法に関する補足説明を入れておりますので参考にしてください。）</a:t>
            </a:r>
            <a:endParaRPr lang="en-US" altLang="ja-JP" sz="1200" u="none" strike="noStrike" dirty="0">
              <a:effectLst/>
            </a:endParaRPr>
          </a:p>
          <a:p>
            <a:pPr marL="285750" indent="-285750">
              <a:lnSpc>
                <a:spcPct val="150000"/>
              </a:lnSpc>
              <a:buFont typeface="Arial" panose="020B0604020202020204" pitchFamily="34" charset="0"/>
              <a:buChar char="•"/>
            </a:pPr>
            <a:r>
              <a:rPr kumimoji="1" lang="ja-JP" altLang="ja-JP" sz="1200" b="0" i="0" u="none" strike="noStrike" kern="1200" dirty="0">
                <a:solidFill>
                  <a:srgbClr val="000000"/>
                </a:solidFill>
                <a:effectLst/>
                <a:latin typeface="游ゴシック" panose="020B0400000000000000" pitchFamily="50" charset="-128"/>
              </a:rPr>
              <a:t>項目によっては画像の挿入、図式での記載も可能です。</a:t>
            </a:r>
            <a:endParaRPr kumimoji="1" lang="en-US" altLang="ja-JP" sz="1200" b="0" i="0" u="none" strike="noStrike" kern="1200" dirty="0">
              <a:solidFill>
                <a:srgbClr val="000000"/>
              </a:solidFill>
              <a:effectLst/>
              <a:latin typeface="游ゴシック" panose="020B0400000000000000" pitchFamily="50" charset="-128"/>
            </a:endParaRPr>
          </a:p>
          <a:p>
            <a:pPr marL="285750" indent="-285750" algn="l" rtl="0" eaLnBrk="1" fontAlgn="ctr" latinLnBrk="0" hangingPunct="1">
              <a:lnSpc>
                <a:spcPct val="150000"/>
              </a:lnSpc>
              <a:buFont typeface="Arial" panose="020B0604020202020204" pitchFamily="34" charset="0"/>
              <a:buChar char="•"/>
            </a:pPr>
            <a:r>
              <a:rPr kumimoji="1" lang="ja-JP" altLang="ja-JP" sz="1200" b="0" i="0" u="none" strike="noStrike" kern="1200" dirty="0">
                <a:solidFill>
                  <a:srgbClr val="000000"/>
                </a:solidFill>
                <a:effectLst/>
                <a:latin typeface="游ゴシック" panose="020B0400000000000000" pitchFamily="50" charset="-128"/>
              </a:rPr>
              <a:t>画像挿入時に記入欄が狭い場合は、</a:t>
            </a:r>
            <a:r>
              <a:rPr kumimoji="1" lang="ja-JP" altLang="en-US" sz="1200" b="0" i="0" u="none" strike="noStrike" kern="1200" dirty="0">
                <a:solidFill>
                  <a:srgbClr val="000000"/>
                </a:solidFill>
                <a:effectLst/>
                <a:latin typeface="游ゴシック" panose="020B0400000000000000" pitchFamily="50" charset="-128"/>
              </a:rPr>
              <a:t>枠</a:t>
            </a:r>
            <a:r>
              <a:rPr kumimoji="1" lang="ja-JP" altLang="ja-JP" sz="1200" b="0" i="0" u="none" strike="noStrike" kern="1200" dirty="0">
                <a:solidFill>
                  <a:srgbClr val="000000"/>
                </a:solidFill>
                <a:effectLst/>
                <a:latin typeface="游ゴシック" panose="020B0400000000000000" pitchFamily="50" charset="-128"/>
              </a:rPr>
              <a:t>を調整するか</a:t>
            </a:r>
            <a:r>
              <a:rPr kumimoji="1" lang="ja-JP" altLang="en-US" sz="1200" b="0" i="0" u="none" strike="noStrike" kern="1200" dirty="0">
                <a:solidFill>
                  <a:srgbClr val="000000"/>
                </a:solidFill>
                <a:effectLst/>
                <a:latin typeface="游ゴシック" panose="020B0400000000000000" pitchFamily="50" charset="-128"/>
              </a:rPr>
              <a:t>ページ</a:t>
            </a:r>
            <a:r>
              <a:rPr kumimoji="1" lang="ja-JP" altLang="ja-JP" sz="1200" b="0" i="0" u="none" strike="noStrike" kern="1200" dirty="0">
                <a:solidFill>
                  <a:srgbClr val="000000"/>
                </a:solidFill>
                <a:effectLst/>
                <a:latin typeface="游ゴシック" panose="020B0400000000000000" pitchFamily="50" charset="-128"/>
              </a:rPr>
              <a:t>を追加して調整ください。</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p:txBody>
      </p:sp>
      <p:sp>
        <p:nvSpPr>
          <p:cNvPr id="4" name="テキスト ボックス 3">
            <a:extLst>
              <a:ext uri="{FF2B5EF4-FFF2-40B4-BE49-F238E27FC236}">
                <a16:creationId xmlns:a16="http://schemas.microsoft.com/office/drawing/2014/main" id="{7533CFEB-38BB-7D8D-103E-B440D98A34B3}"/>
              </a:ext>
            </a:extLst>
          </p:cNvPr>
          <p:cNvSpPr txBox="1"/>
          <p:nvPr/>
        </p:nvSpPr>
        <p:spPr>
          <a:xfrm>
            <a:off x="326304" y="4398006"/>
            <a:ext cx="9341004" cy="1174424"/>
          </a:xfrm>
          <a:prstGeom prst="rect">
            <a:avLst/>
          </a:prstGeom>
          <a:noFill/>
        </p:spPr>
        <p:txBody>
          <a:bodyPr wrap="square" rtlCol="0">
            <a:spAutoFit/>
          </a:bodyPr>
          <a:lstStyle/>
          <a:p>
            <a:pPr>
              <a:lnSpc>
                <a:spcPct val="150000"/>
              </a:lnSpc>
            </a:pPr>
            <a:r>
              <a:rPr kumimoji="1" lang="ja-JP" altLang="en-US" sz="1200" b="1" dirty="0">
                <a:latin typeface="+mn-ea"/>
              </a:rPr>
              <a:t>■審査項目について</a:t>
            </a:r>
            <a:endParaRPr kumimoji="1" lang="en-US" altLang="ja-JP" sz="1200" b="1" dirty="0">
              <a:latin typeface="+mn-ea"/>
            </a:endParaRPr>
          </a:p>
          <a:p>
            <a:pPr>
              <a:lnSpc>
                <a:spcPct val="150000"/>
              </a:lnSpc>
            </a:pPr>
            <a:r>
              <a:rPr lang="ja-JP" altLang="en-US" sz="1200" dirty="0">
                <a:latin typeface="+mn-ea"/>
              </a:rPr>
              <a:t>　審査基準に基づき計画書の内容全体について審査を行います。計画書の各項目に対応する主な審査項目については、「審査基準該当項目」として要件を満たしているか確認してください。</a:t>
            </a:r>
            <a:r>
              <a:rPr lang="en-US" altLang="ja-JP" sz="1200" dirty="0">
                <a:latin typeface="+mn-ea"/>
              </a:rPr>
              <a:t>P16</a:t>
            </a:r>
            <a:r>
              <a:rPr lang="ja-JP" altLang="en-US" sz="1200" dirty="0">
                <a:latin typeface="+mn-ea"/>
              </a:rPr>
              <a:t>、</a:t>
            </a:r>
            <a:r>
              <a:rPr lang="en-US" altLang="ja-JP" sz="1200" dirty="0">
                <a:latin typeface="+mn-ea"/>
              </a:rPr>
              <a:t>17</a:t>
            </a:r>
            <a:r>
              <a:rPr lang="ja-JP" altLang="en-US" sz="1200" dirty="0">
                <a:latin typeface="+mn-ea"/>
              </a:rPr>
              <a:t>に、その判断根拠となる該当ページをご記入ください。</a:t>
            </a:r>
            <a:endParaRPr lang="en-US" altLang="ja-JP" sz="1200" dirty="0">
              <a:latin typeface="+mn-ea"/>
            </a:endParaRPr>
          </a:p>
          <a:p>
            <a:pPr>
              <a:lnSpc>
                <a:spcPct val="150000"/>
              </a:lnSpc>
            </a:pPr>
            <a:r>
              <a:rPr lang="ja-JP" altLang="en-US" sz="1200" dirty="0">
                <a:latin typeface="+mn-ea"/>
              </a:rPr>
              <a:t>（記入例）</a:t>
            </a:r>
            <a:endParaRPr lang="en-US" altLang="ja-JP" sz="1200" dirty="0">
              <a:latin typeface="+mn-ea"/>
            </a:endParaRPr>
          </a:p>
        </p:txBody>
      </p:sp>
      <p:sp>
        <p:nvSpPr>
          <p:cNvPr id="5" name="テキスト ボックス 4">
            <a:extLst>
              <a:ext uri="{FF2B5EF4-FFF2-40B4-BE49-F238E27FC236}">
                <a16:creationId xmlns:a16="http://schemas.microsoft.com/office/drawing/2014/main" id="{44241701-CEF2-7CA4-06A1-B34DB3116DE2}"/>
              </a:ext>
            </a:extLst>
          </p:cNvPr>
          <p:cNvSpPr txBox="1"/>
          <p:nvPr/>
        </p:nvSpPr>
        <p:spPr>
          <a:xfrm>
            <a:off x="256478" y="926244"/>
            <a:ext cx="9367024" cy="1727781"/>
          </a:xfrm>
          <a:prstGeom prst="rect">
            <a:avLst/>
          </a:prstGeom>
          <a:noFill/>
        </p:spPr>
        <p:txBody>
          <a:bodyPr wrap="square" rtlCol="0">
            <a:spAutoFit/>
          </a:bodyPr>
          <a:lstStyle/>
          <a:p>
            <a:pPr>
              <a:lnSpc>
                <a:spcPct val="150000"/>
              </a:lnSpc>
            </a:pPr>
            <a:r>
              <a:rPr lang="ja-JP" altLang="en-US" sz="1200" dirty="0">
                <a:solidFill>
                  <a:srgbClr val="1F1F1F"/>
                </a:solidFill>
                <a:latin typeface="+mn-ea"/>
              </a:rPr>
              <a:t>　「</a:t>
            </a:r>
            <a:r>
              <a:rPr kumimoji="1" lang="ja-JP" altLang="en-US" sz="1200" dirty="0">
                <a:solidFill>
                  <a:srgbClr val="1F1F1F"/>
                </a:solidFill>
                <a:latin typeface="+mn-ea"/>
              </a:rPr>
              <a:t>実施規程」に基づき、下記のとおり計画書の提出をお願いいたします。　</a:t>
            </a:r>
            <a:endParaRPr kumimoji="1" lang="en-US" altLang="ja-JP" sz="1200" dirty="0">
              <a:solidFill>
                <a:srgbClr val="1F1F1F"/>
              </a:solidFill>
              <a:latin typeface="+mn-ea"/>
            </a:endParaRPr>
          </a:p>
          <a:p>
            <a:pPr>
              <a:lnSpc>
                <a:spcPct val="150000"/>
              </a:lnSpc>
            </a:pPr>
            <a:r>
              <a:rPr lang="ja-JP" altLang="en-US" sz="1200" b="0" i="0" dirty="0">
                <a:solidFill>
                  <a:srgbClr val="000000"/>
                </a:solidFill>
                <a:effectLst/>
                <a:latin typeface="+mn-ea"/>
              </a:rPr>
              <a:t>本事業に応募できる実施主体は、以下の</a:t>
            </a:r>
            <a:r>
              <a:rPr lang="en-US" altLang="ja-JP" sz="1200" b="0" i="0" dirty="0">
                <a:solidFill>
                  <a:srgbClr val="000000"/>
                </a:solidFill>
                <a:effectLst/>
                <a:latin typeface="+mn-ea"/>
              </a:rPr>
              <a:t>(1)</a:t>
            </a:r>
            <a:r>
              <a:rPr lang="ja-JP" altLang="en-US" sz="1200" b="0" i="0" dirty="0">
                <a:solidFill>
                  <a:srgbClr val="000000"/>
                </a:solidFill>
                <a:effectLst/>
                <a:latin typeface="+mn-ea"/>
              </a:rPr>
              <a:t>、</a:t>
            </a:r>
            <a:r>
              <a:rPr lang="en-US" altLang="ja-JP" sz="1200" b="0" i="0" dirty="0">
                <a:solidFill>
                  <a:srgbClr val="000000"/>
                </a:solidFill>
                <a:effectLst/>
                <a:latin typeface="+mn-ea"/>
              </a:rPr>
              <a:t>(2)</a:t>
            </a:r>
            <a:r>
              <a:rPr lang="ja-JP" altLang="en-US" sz="1200" b="0" i="0" dirty="0">
                <a:solidFill>
                  <a:srgbClr val="000000"/>
                </a:solidFill>
                <a:effectLst/>
                <a:latin typeface="+mn-ea"/>
              </a:rPr>
              <a:t>のいずれか、また</a:t>
            </a:r>
            <a:r>
              <a:rPr lang="en-US" altLang="ja-JP" sz="1200" b="0" i="0" dirty="0">
                <a:solidFill>
                  <a:srgbClr val="000000"/>
                </a:solidFill>
                <a:effectLst/>
                <a:latin typeface="+mn-ea"/>
              </a:rPr>
              <a:t>(3)</a:t>
            </a:r>
            <a:r>
              <a:rPr lang="ja-JP" altLang="en-US" sz="1200" b="0" i="0" dirty="0">
                <a:solidFill>
                  <a:srgbClr val="000000"/>
                </a:solidFill>
                <a:effectLst/>
                <a:latin typeface="+mn-ea"/>
              </a:rPr>
              <a:t>を必ずを満たすものとします。</a:t>
            </a:r>
            <a:br>
              <a:rPr lang="ja-JP" altLang="en-US" sz="1200" dirty="0">
                <a:latin typeface="+mn-ea"/>
              </a:rPr>
            </a:br>
            <a:r>
              <a:rPr lang="en-US" altLang="ja-JP" sz="1200" b="0" i="0" dirty="0">
                <a:solidFill>
                  <a:srgbClr val="000000"/>
                </a:solidFill>
                <a:effectLst/>
                <a:latin typeface="+mn-ea"/>
              </a:rPr>
              <a:t>(1)</a:t>
            </a:r>
            <a:r>
              <a:rPr lang="ja-JP" altLang="en-US" sz="1200" b="0" i="0" dirty="0">
                <a:solidFill>
                  <a:srgbClr val="000000"/>
                </a:solidFill>
                <a:effectLst/>
                <a:latin typeface="+mn-ea"/>
              </a:rPr>
              <a:t>フードテック等を活用し新たな商品・サービスを生み出す食品事業者、流通事業者、製造事業者、情報関連事業者、大学等の研究機関、食育・栄養関係団体、コンサルタント、海外食品事業者等を構成員とするコンソーシアムであること。</a:t>
            </a:r>
            <a:br>
              <a:rPr lang="ja-JP" altLang="en-US" sz="1200" dirty="0">
                <a:latin typeface="+mn-ea"/>
              </a:rPr>
            </a:br>
            <a:r>
              <a:rPr lang="en-US" altLang="ja-JP" sz="1200" b="0" i="0" dirty="0">
                <a:solidFill>
                  <a:srgbClr val="000000"/>
                </a:solidFill>
                <a:effectLst/>
                <a:latin typeface="+mn-ea"/>
              </a:rPr>
              <a:t>(2)</a:t>
            </a:r>
            <a:r>
              <a:rPr lang="ja-JP" altLang="en-US" sz="1200" b="0" i="0" dirty="0">
                <a:solidFill>
                  <a:srgbClr val="000000"/>
                </a:solidFill>
                <a:effectLst/>
                <a:latin typeface="+mn-ea"/>
              </a:rPr>
              <a:t>フードテック等を活用し新たな商品・サービスを生み出す単独の事業者であること。</a:t>
            </a:r>
            <a:br>
              <a:rPr lang="ja-JP" altLang="en-US" sz="1200" dirty="0">
                <a:latin typeface="+mn-ea"/>
              </a:rPr>
            </a:br>
            <a:r>
              <a:rPr lang="en-US" altLang="ja-JP" sz="1200" b="0" i="0" dirty="0">
                <a:solidFill>
                  <a:srgbClr val="000000"/>
                </a:solidFill>
                <a:effectLst/>
                <a:latin typeface="+mn-ea"/>
              </a:rPr>
              <a:t>(3)</a:t>
            </a:r>
            <a:r>
              <a:rPr lang="ja-JP" altLang="en-US" sz="1200" b="0" i="0" dirty="0">
                <a:solidFill>
                  <a:srgbClr val="000000"/>
                </a:solidFill>
                <a:effectLst/>
                <a:latin typeface="+mn-ea"/>
              </a:rPr>
              <a:t>ビジネスモデル実証事業実施主体の事業担当者が、フードテック官民協議会の会員であること。</a:t>
            </a:r>
            <a:endParaRPr kumimoji="1" lang="ja-JP" altLang="en-US" sz="1200" dirty="0">
              <a:latin typeface="+mn-ea"/>
            </a:endParaRPr>
          </a:p>
        </p:txBody>
      </p:sp>
      <p:cxnSp>
        <p:nvCxnSpPr>
          <p:cNvPr id="11" name="直線コネクタ 10">
            <a:extLst>
              <a:ext uri="{FF2B5EF4-FFF2-40B4-BE49-F238E27FC236}">
                <a16:creationId xmlns:a16="http://schemas.microsoft.com/office/drawing/2014/main" id="{4A397A01-B940-0589-2964-074F53511399}"/>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graphicFrame>
        <p:nvGraphicFramePr>
          <p:cNvPr id="3" name="表 2">
            <a:extLst>
              <a:ext uri="{FF2B5EF4-FFF2-40B4-BE49-F238E27FC236}">
                <a16:creationId xmlns:a16="http://schemas.microsoft.com/office/drawing/2014/main" id="{E56E038C-A33D-AD62-BB48-D18605199ABA}"/>
              </a:ext>
            </a:extLst>
          </p:cNvPr>
          <p:cNvGraphicFramePr>
            <a:graphicFrameLocks noGrp="1"/>
          </p:cNvGraphicFramePr>
          <p:nvPr>
            <p:extLst>
              <p:ext uri="{D42A27DB-BD31-4B8C-83A1-F6EECF244321}">
                <p14:modId xmlns:p14="http://schemas.microsoft.com/office/powerpoint/2010/main" val="3661235889"/>
              </p:ext>
            </p:extLst>
          </p:nvPr>
        </p:nvGraphicFramePr>
        <p:xfrm>
          <a:off x="396128" y="5618755"/>
          <a:ext cx="9367025" cy="850460"/>
        </p:xfrm>
        <a:graphic>
          <a:graphicData uri="http://schemas.openxmlformats.org/drawingml/2006/table">
            <a:tbl>
              <a:tblPr>
                <a:tableStyleId>{5940675A-B579-460E-94D1-54222C63F5DA}</a:tableStyleId>
              </a:tblPr>
              <a:tblGrid>
                <a:gridCol w="981772">
                  <a:extLst>
                    <a:ext uri="{9D8B030D-6E8A-4147-A177-3AD203B41FA5}">
                      <a16:colId xmlns:a16="http://schemas.microsoft.com/office/drawing/2014/main" val="1613698423"/>
                    </a:ext>
                  </a:extLst>
                </a:gridCol>
                <a:gridCol w="7391400">
                  <a:extLst>
                    <a:ext uri="{9D8B030D-6E8A-4147-A177-3AD203B41FA5}">
                      <a16:colId xmlns:a16="http://schemas.microsoft.com/office/drawing/2014/main" val="1621224977"/>
                    </a:ext>
                  </a:extLst>
                </a:gridCol>
                <a:gridCol w="993853">
                  <a:extLst>
                    <a:ext uri="{9D8B030D-6E8A-4147-A177-3AD203B41FA5}">
                      <a16:colId xmlns:a16="http://schemas.microsoft.com/office/drawing/2014/main" val="2100923883"/>
                    </a:ext>
                  </a:extLst>
                </a:gridCol>
              </a:tblGrid>
              <a:tr h="217062">
                <a:tc>
                  <a:txBody>
                    <a:bodyPr/>
                    <a:lstStyle/>
                    <a:p>
                      <a:pPr algn="ctr" rtl="0" fontAlgn="b">
                        <a:buNone/>
                      </a:pPr>
                      <a:r>
                        <a:rPr lang="ja-JP" altLang="en-US" sz="1050" b="1" dirty="0">
                          <a:effectLst/>
                          <a:latin typeface="+mn-ea"/>
                          <a:ea typeface="+mn-ea"/>
                        </a:rPr>
                        <a:t>審査項目</a:t>
                      </a:r>
                    </a:p>
                  </a:txBody>
                  <a:tcPr marL="3907" marR="3907" marT="2605" marB="2605" anchor="ctr"/>
                </a:tc>
                <a:tc>
                  <a:txBody>
                    <a:bodyPr/>
                    <a:lstStyle/>
                    <a:p>
                      <a:pPr algn="ctr" rtl="0" fontAlgn="t"/>
                      <a:r>
                        <a:rPr lang="ja-JP" altLang="en-US" sz="1050" b="1" dirty="0">
                          <a:effectLst/>
                          <a:latin typeface="+mn-lt"/>
                          <a:ea typeface="+mn-ea"/>
                        </a:rPr>
                        <a:t>採点基準</a:t>
                      </a:r>
                    </a:p>
                  </a:txBody>
                  <a:tcPr marL="3907" marR="3907" marT="2605" marB="2605" anchor="ctr"/>
                </a:tc>
                <a:tc>
                  <a:txBody>
                    <a:bodyPr/>
                    <a:lstStyle/>
                    <a:p>
                      <a:pPr algn="ctr" rtl="0" fontAlgn="t"/>
                      <a:r>
                        <a:rPr lang="ja-JP" altLang="en-US" sz="1050" b="1" dirty="0">
                          <a:effectLst/>
                          <a:latin typeface="+mn-lt"/>
                          <a:ea typeface="+mn-ea"/>
                        </a:rPr>
                        <a:t>該当ページ</a:t>
                      </a:r>
                    </a:p>
                  </a:txBody>
                  <a:tcPr marL="3907" marR="3907" marT="2605" marB="2605" anchor="ctr"/>
                </a:tc>
                <a:extLst>
                  <a:ext uri="{0D108BD9-81ED-4DB2-BD59-A6C34878D82A}">
                    <a16:rowId xmlns:a16="http://schemas.microsoft.com/office/drawing/2014/main" val="170953267"/>
                  </a:ext>
                </a:extLst>
              </a:tr>
              <a:tr h="633398">
                <a:tc>
                  <a:txBody>
                    <a:bodyPr/>
                    <a:lstStyle/>
                    <a:p>
                      <a:pPr algn="ctr" rtl="0" fontAlgn="b">
                        <a:buNone/>
                      </a:pPr>
                      <a:r>
                        <a:rPr lang="ja-JP" altLang="en-US" sz="1050" b="1" dirty="0">
                          <a:effectLst/>
                          <a:latin typeface="+mn-ea"/>
                          <a:ea typeface="+mn-ea"/>
                        </a:rPr>
                        <a:t>実現性</a:t>
                      </a:r>
                    </a:p>
                  </a:txBody>
                  <a:tcPr marL="3907" marR="3907" marT="2605" marB="2605" anchor="ctr"/>
                </a:tc>
                <a:tc>
                  <a:txBody>
                    <a:bodyPr/>
                    <a:lstStyle/>
                    <a:p>
                      <a:pPr rtl="0" fontAlgn="t"/>
                      <a:r>
                        <a:rPr lang="ja-JP" altLang="en-US" sz="1050" b="0" dirty="0">
                          <a:effectLst/>
                          <a:latin typeface="+mn-lt"/>
                          <a:ea typeface="+mn-ea"/>
                        </a:rPr>
                        <a:t>① 市場ニーズの把握</a:t>
                      </a:r>
                      <a:br>
                        <a:rPr lang="ja-JP" altLang="en-US" sz="1050" b="0" dirty="0">
                          <a:effectLst/>
                          <a:latin typeface="+mn-lt"/>
                          <a:ea typeface="+mn-ea"/>
                        </a:rPr>
                      </a:br>
                      <a:r>
                        <a:rPr lang="ja-JP" altLang="en-US" sz="1050" b="0" dirty="0">
                          <a:effectLst/>
                          <a:latin typeface="+mn-lt"/>
                          <a:ea typeface="+mn-ea"/>
                        </a:rPr>
                        <a:t>実証する事業の市場ニーズや市場規模を把握したうえで、それらを踏まえた事業化（事業化を支援するための環境整備を含む。以下同じ。）のための戦略が描かれているか。または、事業において、それらを把握する内容となっているか。</a:t>
                      </a:r>
                    </a:p>
                  </a:txBody>
                  <a:tcPr marL="3907" marR="3907" marT="2605" marB="2605" anchor="ctr"/>
                </a:tc>
                <a:tc>
                  <a:txBody>
                    <a:bodyPr/>
                    <a:lstStyle/>
                    <a:p>
                      <a:pPr rtl="0" fontAlgn="t"/>
                      <a:r>
                        <a:rPr lang="ja-JP" altLang="en-US" sz="1050" b="0" dirty="0">
                          <a:effectLst/>
                          <a:latin typeface="+mn-lt"/>
                          <a:ea typeface="+mn-ea"/>
                        </a:rPr>
                        <a:t>　</a:t>
                      </a:r>
                      <a:r>
                        <a:rPr lang="en-US" altLang="ja-JP" sz="1050" b="0" dirty="0">
                          <a:effectLst/>
                          <a:latin typeface="+mn-lt"/>
                          <a:ea typeface="+mn-ea"/>
                        </a:rPr>
                        <a:t>P</a:t>
                      </a:r>
                      <a:r>
                        <a:rPr lang="ja-JP" altLang="en-US" sz="1050" b="0" dirty="0">
                          <a:effectLst/>
                          <a:latin typeface="+mn-lt"/>
                          <a:ea typeface="+mn-ea"/>
                        </a:rPr>
                        <a:t>５、６</a:t>
                      </a:r>
                    </a:p>
                  </a:txBody>
                  <a:tcPr marL="3907" marR="3907" marT="2605" marB="2605" anchor="ctr"/>
                </a:tc>
                <a:extLst>
                  <a:ext uri="{0D108BD9-81ED-4DB2-BD59-A6C34878D82A}">
                    <a16:rowId xmlns:a16="http://schemas.microsoft.com/office/drawing/2014/main" val="2144478258"/>
                  </a:ext>
                </a:extLst>
              </a:tr>
            </a:tbl>
          </a:graphicData>
        </a:graphic>
      </p:graphicFrame>
      <p:sp>
        <p:nvSpPr>
          <p:cNvPr id="6" name="正方形/長方形 5">
            <a:extLst>
              <a:ext uri="{FF2B5EF4-FFF2-40B4-BE49-F238E27FC236}">
                <a16:creationId xmlns:a16="http://schemas.microsoft.com/office/drawing/2014/main" id="{8D224902-56CF-403E-1388-4F112FC1A849}"/>
              </a:ext>
            </a:extLst>
          </p:cNvPr>
          <p:cNvSpPr/>
          <p:nvPr/>
        </p:nvSpPr>
        <p:spPr>
          <a:xfrm>
            <a:off x="8773250" y="5843476"/>
            <a:ext cx="989903" cy="625739"/>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14A6E397-79C7-ED4F-5FAB-E973C9F60DE0}"/>
              </a:ext>
            </a:extLst>
          </p:cNvPr>
          <p:cNvSpPr/>
          <p:nvPr/>
        </p:nvSpPr>
        <p:spPr>
          <a:xfrm>
            <a:off x="8703425" y="2212081"/>
            <a:ext cx="989903" cy="48827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CB499CE6-CD7A-967C-4755-A213F5BAC9F4}"/>
              </a:ext>
            </a:extLst>
          </p:cNvPr>
          <p:cNvSpPr txBox="1"/>
          <p:nvPr/>
        </p:nvSpPr>
        <p:spPr>
          <a:xfrm>
            <a:off x="8586670" y="1981249"/>
            <a:ext cx="1223412" cy="230832"/>
          </a:xfrm>
          <a:prstGeom prst="rect">
            <a:avLst/>
          </a:prstGeom>
          <a:noFill/>
        </p:spPr>
        <p:txBody>
          <a:bodyPr wrap="none" rtlCol="0">
            <a:spAutoFit/>
          </a:bodyPr>
          <a:lstStyle/>
          <a:p>
            <a:r>
              <a:rPr kumimoji="1" lang="ja-JP" altLang="en-US" sz="900" b="1" dirty="0">
                <a:solidFill>
                  <a:srgbClr val="FF0000"/>
                </a:solidFill>
                <a:latin typeface="+mn-ea"/>
              </a:rPr>
              <a:t>該当を記入ください</a:t>
            </a:r>
          </a:p>
        </p:txBody>
      </p:sp>
    </p:spTree>
    <p:extLst>
      <p:ext uri="{BB962C8B-B14F-4D97-AF65-F5344CB8AC3E}">
        <p14:creationId xmlns:p14="http://schemas.microsoft.com/office/powerpoint/2010/main" val="3394011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C480B-72F2-385C-1433-2AE0F6832EEA}"/>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1963A7EC-CD56-8E5E-387E-E8CADD4EF43D}"/>
              </a:ext>
            </a:extLst>
          </p:cNvPr>
          <p:cNvSpPr>
            <a:spLocks noGrp="1"/>
          </p:cNvSpPr>
          <p:nvPr>
            <p:ph type="title"/>
          </p:nvPr>
        </p:nvSpPr>
        <p:spPr/>
        <p:txBody>
          <a:bodyPr/>
          <a:lstStyle/>
          <a:p>
            <a:pPr marL="457200" indent="-457200">
              <a:buFont typeface="+mj-lt"/>
              <a:buAutoNum type="arabicPeriod"/>
            </a:pPr>
            <a:r>
              <a:rPr lang="ja-JP" altLang="en-US" dirty="0">
                <a:latin typeface="+mn-ea"/>
                <a:ea typeface="+mn-ea"/>
              </a:rPr>
              <a:t>事業概要</a:t>
            </a:r>
          </a:p>
        </p:txBody>
      </p:sp>
      <p:sp>
        <p:nvSpPr>
          <p:cNvPr id="5" name="テキスト ボックス 4">
            <a:extLst>
              <a:ext uri="{FF2B5EF4-FFF2-40B4-BE49-F238E27FC236}">
                <a16:creationId xmlns:a16="http://schemas.microsoft.com/office/drawing/2014/main" id="{C83F2458-BDF4-18CE-A565-1D68B1D3EDBE}"/>
              </a:ext>
            </a:extLst>
          </p:cNvPr>
          <p:cNvSpPr txBox="1"/>
          <p:nvPr/>
        </p:nvSpPr>
        <p:spPr>
          <a:xfrm>
            <a:off x="256478" y="925325"/>
            <a:ext cx="7879080" cy="461665"/>
          </a:xfrm>
          <a:prstGeom prst="rect">
            <a:avLst/>
          </a:prstGeom>
          <a:noFill/>
        </p:spPr>
        <p:txBody>
          <a:bodyPr wrap="none" rtlCol="0">
            <a:spAutoFit/>
          </a:bodyPr>
          <a:lstStyle/>
          <a:p>
            <a:r>
              <a:rPr kumimoji="1" lang="ja-JP" altLang="en-US" sz="1200" b="1" dirty="0">
                <a:solidFill>
                  <a:srgbClr val="1F1F1F"/>
                </a:solidFill>
                <a:latin typeface="+mn-ea"/>
              </a:rPr>
              <a:t>（１）事業目的</a:t>
            </a:r>
            <a:endParaRPr kumimoji="1" lang="en-US" altLang="ja-JP" sz="1200" b="1" dirty="0">
              <a:solidFill>
                <a:srgbClr val="1F1F1F"/>
              </a:solidFill>
              <a:latin typeface="+mn-ea"/>
            </a:endParaRPr>
          </a:p>
          <a:p>
            <a:r>
              <a:rPr lang="ja-JP" altLang="en-US" sz="1200" dirty="0">
                <a:solidFill>
                  <a:srgbClr val="1F1F1F"/>
                </a:solidFill>
                <a:latin typeface="+mn-ea"/>
              </a:rPr>
              <a:t>　事業の背景となる</a:t>
            </a:r>
            <a:r>
              <a:rPr lang="ja-JP" altLang="en-US" sz="1200" dirty="0"/>
              <a:t>多様な食の需要に対応や、食に関する社会課題の解決</a:t>
            </a:r>
            <a:r>
              <a:rPr lang="ja-JP" altLang="en-US" sz="1200" dirty="0">
                <a:solidFill>
                  <a:srgbClr val="1F1F1F"/>
                </a:solidFill>
                <a:latin typeface="+mn-ea"/>
              </a:rPr>
              <a:t>などを踏まえ目的をご記入ください。</a:t>
            </a:r>
            <a:endParaRPr kumimoji="1" lang="ja-JP" altLang="en-US" sz="1200" dirty="0">
              <a:latin typeface="+mn-ea"/>
            </a:endParaRPr>
          </a:p>
        </p:txBody>
      </p:sp>
      <p:sp>
        <p:nvSpPr>
          <p:cNvPr id="10" name="テキスト ボックス 9">
            <a:extLst>
              <a:ext uri="{FF2B5EF4-FFF2-40B4-BE49-F238E27FC236}">
                <a16:creationId xmlns:a16="http://schemas.microsoft.com/office/drawing/2014/main" id="{4D9F5FB0-2DCA-5CE8-1A98-1582288FA38D}"/>
              </a:ext>
            </a:extLst>
          </p:cNvPr>
          <p:cNvSpPr txBox="1"/>
          <p:nvPr/>
        </p:nvSpPr>
        <p:spPr>
          <a:xfrm>
            <a:off x="9906000" y="631051"/>
            <a:ext cx="1415772" cy="276999"/>
          </a:xfrm>
          <a:prstGeom prst="rect">
            <a:avLst/>
          </a:prstGeom>
          <a:noFill/>
        </p:spPr>
        <p:txBody>
          <a:bodyPr wrap="none" rtlCol="0">
            <a:spAutoFit/>
          </a:bodyPr>
          <a:lstStyle/>
          <a:p>
            <a:r>
              <a:rPr kumimoji="1" lang="ja-JP" altLang="en-US" sz="1200" dirty="0"/>
              <a:t>記入時の注意事項</a:t>
            </a:r>
          </a:p>
        </p:txBody>
      </p:sp>
      <p:sp>
        <p:nvSpPr>
          <p:cNvPr id="12" name="テキスト ボックス 11">
            <a:extLst>
              <a:ext uri="{FF2B5EF4-FFF2-40B4-BE49-F238E27FC236}">
                <a16:creationId xmlns:a16="http://schemas.microsoft.com/office/drawing/2014/main" id="{F13AC499-EE4D-D102-44F9-EEE4124F4FDD}"/>
              </a:ext>
            </a:extLst>
          </p:cNvPr>
          <p:cNvSpPr txBox="1"/>
          <p:nvPr/>
        </p:nvSpPr>
        <p:spPr>
          <a:xfrm>
            <a:off x="10008220" y="1022440"/>
            <a:ext cx="3068683" cy="461665"/>
          </a:xfrm>
          <a:prstGeom prst="rect">
            <a:avLst/>
          </a:prstGeom>
          <a:noFill/>
        </p:spPr>
        <p:txBody>
          <a:bodyPr wrap="square" rtlCol="0">
            <a:spAutoFit/>
          </a:bodyPr>
          <a:lstStyle/>
          <a:p>
            <a:r>
              <a:rPr kumimoji="1" lang="ja-JP" altLang="en-US" sz="1200" dirty="0"/>
              <a:t>本事業の</a:t>
            </a:r>
            <a:r>
              <a:rPr kumimoji="1" lang="ja-JP" altLang="en-US" sz="1200" dirty="0">
                <a:solidFill>
                  <a:srgbClr val="FF0000"/>
                </a:solidFill>
              </a:rPr>
              <a:t>目的、達成事項を簡潔に</a:t>
            </a:r>
            <a:r>
              <a:rPr kumimoji="1" lang="ja-JP" altLang="en-US" sz="1200" dirty="0"/>
              <a:t>ご記入ください。</a:t>
            </a:r>
            <a:endParaRPr kumimoji="1" lang="en-US" altLang="ja-JP" sz="1200" dirty="0"/>
          </a:p>
        </p:txBody>
      </p:sp>
      <p:sp>
        <p:nvSpPr>
          <p:cNvPr id="13" name="正方形/長方形 12">
            <a:extLst>
              <a:ext uri="{FF2B5EF4-FFF2-40B4-BE49-F238E27FC236}">
                <a16:creationId xmlns:a16="http://schemas.microsoft.com/office/drawing/2014/main" id="{E7939259-A28B-1333-BB85-C7F6D558043C}"/>
              </a:ext>
            </a:extLst>
          </p:cNvPr>
          <p:cNvSpPr/>
          <p:nvPr/>
        </p:nvSpPr>
        <p:spPr>
          <a:xfrm>
            <a:off x="256478" y="1411259"/>
            <a:ext cx="9367024" cy="1135970"/>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3CBA6201-676C-6DFA-718C-242D598A1C1B}"/>
              </a:ext>
            </a:extLst>
          </p:cNvPr>
          <p:cNvSpPr txBox="1"/>
          <p:nvPr/>
        </p:nvSpPr>
        <p:spPr>
          <a:xfrm>
            <a:off x="256478" y="2726040"/>
            <a:ext cx="1261884" cy="276999"/>
          </a:xfrm>
          <a:prstGeom prst="rect">
            <a:avLst/>
          </a:prstGeom>
          <a:noFill/>
        </p:spPr>
        <p:txBody>
          <a:bodyPr wrap="none" rtlCol="0">
            <a:spAutoFit/>
          </a:bodyPr>
          <a:lstStyle/>
          <a:p>
            <a:r>
              <a:rPr kumimoji="1" lang="ja-JP" altLang="en-US" sz="1200" b="1" dirty="0">
                <a:solidFill>
                  <a:srgbClr val="1F1F1F"/>
                </a:solidFill>
                <a:latin typeface="+mn-ea"/>
              </a:rPr>
              <a:t>（２）事業内容</a:t>
            </a:r>
            <a:endParaRPr kumimoji="1" lang="en-US" altLang="ja-JP" sz="1200" b="1" dirty="0">
              <a:solidFill>
                <a:srgbClr val="1F1F1F"/>
              </a:solidFill>
              <a:latin typeface="+mn-ea"/>
            </a:endParaRPr>
          </a:p>
        </p:txBody>
      </p:sp>
      <p:sp>
        <p:nvSpPr>
          <p:cNvPr id="15" name="正方形/長方形 14">
            <a:extLst>
              <a:ext uri="{FF2B5EF4-FFF2-40B4-BE49-F238E27FC236}">
                <a16:creationId xmlns:a16="http://schemas.microsoft.com/office/drawing/2014/main" id="{DA2380E5-98A0-D9B2-AAD7-10E613AACA3C}"/>
              </a:ext>
            </a:extLst>
          </p:cNvPr>
          <p:cNvSpPr/>
          <p:nvPr/>
        </p:nvSpPr>
        <p:spPr>
          <a:xfrm>
            <a:off x="256478" y="3017288"/>
            <a:ext cx="9367024" cy="1135970"/>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7FA553F0-AC4D-1E11-FDBE-B58ACE349A55}"/>
              </a:ext>
            </a:extLst>
          </p:cNvPr>
          <p:cNvSpPr txBox="1"/>
          <p:nvPr/>
        </p:nvSpPr>
        <p:spPr>
          <a:xfrm>
            <a:off x="10008219" y="2961983"/>
            <a:ext cx="3068683" cy="1384995"/>
          </a:xfrm>
          <a:prstGeom prst="rect">
            <a:avLst/>
          </a:prstGeom>
          <a:noFill/>
        </p:spPr>
        <p:txBody>
          <a:bodyPr wrap="square" rtlCol="0">
            <a:spAutoFit/>
          </a:bodyPr>
          <a:lstStyle/>
          <a:p>
            <a:r>
              <a:rPr kumimoji="1" lang="ja-JP" altLang="en-US" sz="1200" dirty="0"/>
              <a:t>本事業で実施する内容を、精算項目に基づいて簡潔にご記入ください。</a:t>
            </a:r>
            <a:endParaRPr kumimoji="1" lang="en-US" altLang="ja-JP" sz="1200" dirty="0"/>
          </a:p>
          <a:p>
            <a:r>
              <a:rPr lang="ja-JP" altLang="en-US" sz="1200" dirty="0"/>
              <a:t>（実証設備を導入する、○○分析を実施する等）</a:t>
            </a:r>
            <a:endParaRPr lang="en-US" altLang="ja-JP" sz="1200" dirty="0"/>
          </a:p>
          <a:p>
            <a:r>
              <a:rPr kumimoji="1" lang="ja-JP" altLang="en-US" sz="1200" dirty="0"/>
              <a:t>なお詳細は後述ページにご記入できますので、ここでは端的な箇条書きでも差支えございません。</a:t>
            </a:r>
          </a:p>
        </p:txBody>
      </p:sp>
      <p:sp>
        <p:nvSpPr>
          <p:cNvPr id="18" name="テキスト ボックス 17">
            <a:extLst>
              <a:ext uri="{FF2B5EF4-FFF2-40B4-BE49-F238E27FC236}">
                <a16:creationId xmlns:a16="http://schemas.microsoft.com/office/drawing/2014/main" id="{A85B62D9-1D00-FA0D-0266-32FDE13F790E}"/>
              </a:ext>
            </a:extLst>
          </p:cNvPr>
          <p:cNvSpPr txBox="1"/>
          <p:nvPr/>
        </p:nvSpPr>
        <p:spPr>
          <a:xfrm>
            <a:off x="256478" y="4300329"/>
            <a:ext cx="2646878" cy="276999"/>
          </a:xfrm>
          <a:prstGeom prst="rect">
            <a:avLst/>
          </a:prstGeom>
          <a:noFill/>
        </p:spPr>
        <p:txBody>
          <a:bodyPr wrap="none" rtlCol="0">
            <a:spAutoFit/>
          </a:bodyPr>
          <a:lstStyle/>
          <a:p>
            <a:r>
              <a:rPr kumimoji="1" lang="ja-JP" altLang="en-US" sz="1200" b="1" dirty="0">
                <a:solidFill>
                  <a:srgbClr val="1F1F1F"/>
                </a:solidFill>
                <a:latin typeface="+mn-ea"/>
              </a:rPr>
              <a:t>（３）期待される効果及び検証方法</a:t>
            </a:r>
            <a:endParaRPr kumimoji="1" lang="en-US" altLang="ja-JP" sz="1200" b="1" dirty="0">
              <a:solidFill>
                <a:srgbClr val="1F1F1F"/>
              </a:solidFill>
              <a:latin typeface="+mn-ea"/>
            </a:endParaRPr>
          </a:p>
        </p:txBody>
      </p:sp>
      <p:sp>
        <p:nvSpPr>
          <p:cNvPr id="19" name="正方形/長方形 18">
            <a:extLst>
              <a:ext uri="{FF2B5EF4-FFF2-40B4-BE49-F238E27FC236}">
                <a16:creationId xmlns:a16="http://schemas.microsoft.com/office/drawing/2014/main" id="{5A8672AC-0EC9-0CE4-D56C-23784D48EB41}"/>
              </a:ext>
            </a:extLst>
          </p:cNvPr>
          <p:cNvSpPr/>
          <p:nvPr/>
        </p:nvSpPr>
        <p:spPr>
          <a:xfrm>
            <a:off x="256477" y="4623316"/>
            <a:ext cx="9367023" cy="1708657"/>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5B47EEB1-9F1D-127F-BAB5-E3A56C29A1CA}"/>
              </a:ext>
            </a:extLst>
          </p:cNvPr>
          <p:cNvSpPr txBox="1"/>
          <p:nvPr/>
        </p:nvSpPr>
        <p:spPr>
          <a:xfrm>
            <a:off x="10008219" y="4623316"/>
            <a:ext cx="3068683" cy="1384995"/>
          </a:xfrm>
          <a:prstGeom prst="rect">
            <a:avLst/>
          </a:prstGeom>
          <a:noFill/>
        </p:spPr>
        <p:txBody>
          <a:bodyPr wrap="square" rtlCol="0">
            <a:spAutoFit/>
          </a:bodyPr>
          <a:lstStyle/>
          <a:p>
            <a:r>
              <a:rPr kumimoji="1" lang="ja-JP" altLang="en-US" sz="1200" dirty="0"/>
              <a:t>本事業</a:t>
            </a:r>
            <a:r>
              <a:rPr lang="ja-JP" altLang="en-US" sz="1200" dirty="0">
                <a:latin typeface="+mn-ea"/>
              </a:rPr>
              <a:t>において実証を行う商品・サービス・技術等の特徴、この実証を行うことにより、明らかになる成果・効果などを</a:t>
            </a:r>
            <a:r>
              <a:rPr kumimoji="1" lang="ja-JP" altLang="en-US" sz="1200" u="sng" dirty="0">
                <a:solidFill>
                  <a:srgbClr val="FF0000"/>
                </a:solidFill>
              </a:rPr>
              <a:t>定量・定性２つの観点から</a:t>
            </a:r>
            <a:r>
              <a:rPr lang="ja-JP" altLang="en-US" sz="1200" dirty="0">
                <a:latin typeface="+mn-ea"/>
              </a:rPr>
              <a:t>分かりやすく記載してください。</a:t>
            </a:r>
          </a:p>
          <a:p>
            <a:r>
              <a:rPr kumimoji="1" lang="ja-JP" altLang="en-US" sz="1200" dirty="0"/>
              <a:t>エビデンスを別添しても差し支えございません。</a:t>
            </a:r>
          </a:p>
        </p:txBody>
      </p:sp>
      <p:cxnSp>
        <p:nvCxnSpPr>
          <p:cNvPr id="21" name="直線コネクタ 20">
            <a:extLst>
              <a:ext uri="{FF2B5EF4-FFF2-40B4-BE49-F238E27FC236}">
                <a16:creationId xmlns:a16="http://schemas.microsoft.com/office/drawing/2014/main" id="{12C2F43D-9E93-B1AF-80A9-AAD5A2E4D5CA}"/>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007520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503A6C-46E0-B4BC-B89C-0F5266A7DD84}"/>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0F533873-E152-8056-8291-A1BC8477D00E}"/>
              </a:ext>
            </a:extLst>
          </p:cNvPr>
          <p:cNvSpPr>
            <a:spLocks noGrp="1"/>
          </p:cNvSpPr>
          <p:nvPr>
            <p:ph type="title"/>
          </p:nvPr>
        </p:nvSpPr>
        <p:spPr/>
        <p:txBody>
          <a:bodyPr/>
          <a:lstStyle/>
          <a:p>
            <a:pPr marL="457200" indent="-457200">
              <a:buFont typeface="+mj-lt"/>
              <a:buAutoNum type="arabicPeriod"/>
            </a:pPr>
            <a:r>
              <a:rPr lang="ja-JP" altLang="en-US" dirty="0">
                <a:latin typeface="+mn-ea"/>
                <a:ea typeface="+mn-ea"/>
              </a:rPr>
              <a:t>事業概要</a:t>
            </a:r>
          </a:p>
        </p:txBody>
      </p:sp>
      <p:sp>
        <p:nvSpPr>
          <p:cNvPr id="5" name="テキスト ボックス 4">
            <a:extLst>
              <a:ext uri="{FF2B5EF4-FFF2-40B4-BE49-F238E27FC236}">
                <a16:creationId xmlns:a16="http://schemas.microsoft.com/office/drawing/2014/main" id="{1026A3B5-9806-9C44-60CF-E4F96DE53FB9}"/>
              </a:ext>
            </a:extLst>
          </p:cNvPr>
          <p:cNvSpPr txBox="1"/>
          <p:nvPr/>
        </p:nvSpPr>
        <p:spPr>
          <a:xfrm>
            <a:off x="256478" y="926244"/>
            <a:ext cx="9367024" cy="461665"/>
          </a:xfrm>
          <a:prstGeom prst="rect">
            <a:avLst/>
          </a:prstGeom>
          <a:noFill/>
        </p:spPr>
        <p:txBody>
          <a:bodyPr wrap="square" rtlCol="0">
            <a:spAutoFit/>
          </a:bodyPr>
          <a:lstStyle/>
          <a:p>
            <a:r>
              <a:rPr kumimoji="1" lang="ja-JP" altLang="en-US" sz="1200" b="1" dirty="0">
                <a:latin typeface="+mn-ea"/>
              </a:rPr>
              <a:t>■添付</a:t>
            </a:r>
            <a:endParaRPr kumimoji="1" lang="en-US" altLang="ja-JP" sz="1200" b="1" dirty="0">
              <a:latin typeface="+mn-ea"/>
            </a:endParaRPr>
          </a:p>
          <a:p>
            <a:r>
              <a:rPr lang="ja-JP" altLang="en-US" sz="1200" b="1" dirty="0">
                <a:latin typeface="+mn-ea"/>
              </a:rPr>
              <a:t>　</a:t>
            </a:r>
            <a:r>
              <a:rPr lang="ja-JP" altLang="en-US" sz="1200" dirty="0">
                <a:latin typeface="+mn-ea"/>
              </a:rPr>
              <a:t>画像や図式は枠内に収まるように調整してください。（任意）</a:t>
            </a:r>
            <a:endParaRPr kumimoji="1" lang="ja-JP" altLang="en-US" sz="1200" dirty="0">
              <a:latin typeface="+mn-ea"/>
            </a:endParaRPr>
          </a:p>
        </p:txBody>
      </p:sp>
      <p:sp>
        <p:nvSpPr>
          <p:cNvPr id="10" name="テキスト ボックス 9">
            <a:extLst>
              <a:ext uri="{FF2B5EF4-FFF2-40B4-BE49-F238E27FC236}">
                <a16:creationId xmlns:a16="http://schemas.microsoft.com/office/drawing/2014/main" id="{C0638659-279F-939E-AB0B-323E66B1F4DD}"/>
              </a:ext>
            </a:extLst>
          </p:cNvPr>
          <p:cNvSpPr txBox="1"/>
          <p:nvPr/>
        </p:nvSpPr>
        <p:spPr>
          <a:xfrm>
            <a:off x="9906000" y="631051"/>
            <a:ext cx="1415772" cy="276999"/>
          </a:xfrm>
          <a:prstGeom prst="rect">
            <a:avLst/>
          </a:prstGeom>
          <a:noFill/>
        </p:spPr>
        <p:txBody>
          <a:bodyPr wrap="none" rtlCol="0">
            <a:spAutoFit/>
          </a:bodyPr>
          <a:lstStyle/>
          <a:p>
            <a:r>
              <a:rPr kumimoji="1" lang="ja-JP" altLang="en-US" sz="1200" dirty="0"/>
              <a:t>記入時の注意事項</a:t>
            </a:r>
          </a:p>
        </p:txBody>
      </p:sp>
      <p:sp>
        <p:nvSpPr>
          <p:cNvPr id="12" name="テキスト ボックス 11">
            <a:extLst>
              <a:ext uri="{FF2B5EF4-FFF2-40B4-BE49-F238E27FC236}">
                <a16:creationId xmlns:a16="http://schemas.microsoft.com/office/drawing/2014/main" id="{A1FB6AEE-0358-7C3E-0094-60972C4804D1}"/>
              </a:ext>
            </a:extLst>
          </p:cNvPr>
          <p:cNvSpPr txBox="1"/>
          <p:nvPr/>
        </p:nvSpPr>
        <p:spPr>
          <a:xfrm>
            <a:off x="10008220" y="1022440"/>
            <a:ext cx="3068683" cy="646331"/>
          </a:xfrm>
          <a:prstGeom prst="rect">
            <a:avLst/>
          </a:prstGeom>
          <a:noFill/>
        </p:spPr>
        <p:txBody>
          <a:bodyPr wrap="square" rtlCol="0">
            <a:spAutoFit/>
          </a:bodyPr>
          <a:lstStyle/>
          <a:p>
            <a:r>
              <a:rPr lang="ja-JP" altLang="en-US" sz="1200" dirty="0">
                <a:latin typeface="+mn-ea"/>
              </a:rPr>
              <a:t>本ページの中に図や写真を含めて、</a:t>
            </a:r>
            <a:endParaRPr lang="en-US" altLang="ja-JP" sz="1200" dirty="0">
              <a:latin typeface="+mn-ea"/>
            </a:endParaRPr>
          </a:p>
          <a:p>
            <a:r>
              <a:rPr lang="ja-JP" altLang="en-US" sz="1200" dirty="0">
                <a:latin typeface="+mn-ea"/>
              </a:rPr>
              <a:t>「１</a:t>
            </a:r>
            <a:r>
              <a:rPr lang="en-US" altLang="ja-JP" sz="1200" dirty="0">
                <a:latin typeface="+mn-ea"/>
              </a:rPr>
              <a:t>.</a:t>
            </a:r>
            <a:r>
              <a:rPr lang="ja-JP" altLang="en-US" sz="1200" dirty="0">
                <a:latin typeface="+mn-ea"/>
              </a:rPr>
              <a:t>事業概要」の内容が分かるように説明をしてください。</a:t>
            </a:r>
          </a:p>
        </p:txBody>
      </p:sp>
      <p:cxnSp>
        <p:nvCxnSpPr>
          <p:cNvPr id="2" name="直線コネクタ 1">
            <a:extLst>
              <a:ext uri="{FF2B5EF4-FFF2-40B4-BE49-F238E27FC236}">
                <a16:creationId xmlns:a16="http://schemas.microsoft.com/office/drawing/2014/main" id="{01E21119-1A3E-33C6-68F0-DC997C783EDB}"/>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4" name="正方形/長方形 3">
            <a:extLst>
              <a:ext uri="{FF2B5EF4-FFF2-40B4-BE49-F238E27FC236}">
                <a16:creationId xmlns:a16="http://schemas.microsoft.com/office/drawing/2014/main" id="{BADAF9D8-47B7-9A1D-170C-333568D22A0E}"/>
              </a:ext>
            </a:extLst>
          </p:cNvPr>
          <p:cNvSpPr/>
          <p:nvPr/>
        </p:nvSpPr>
        <p:spPr>
          <a:xfrm>
            <a:off x="256478" y="1411259"/>
            <a:ext cx="9367024" cy="4980016"/>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198217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FE3F3E-E6A2-6075-0C92-8AE82682064E}"/>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F32EBD02-0A78-D3AE-AD7C-753476621C99}"/>
              </a:ext>
            </a:extLst>
          </p:cNvPr>
          <p:cNvSpPr>
            <a:spLocks noGrp="1"/>
          </p:cNvSpPr>
          <p:nvPr>
            <p:ph type="title"/>
          </p:nvPr>
        </p:nvSpPr>
        <p:spPr>
          <a:xfrm>
            <a:off x="139700" y="0"/>
            <a:ext cx="9623425" cy="722313"/>
          </a:xfrm>
        </p:spPr>
        <p:txBody>
          <a:bodyPr/>
          <a:lstStyle/>
          <a:p>
            <a:pPr marL="457200" indent="-457200">
              <a:buFont typeface="+mj-lt"/>
              <a:buAutoNum type="arabicPeriod" startAt="2"/>
            </a:pPr>
            <a:r>
              <a:rPr lang="ja-JP" altLang="en-US" dirty="0">
                <a:latin typeface="+mn-ea"/>
                <a:ea typeface="+mn-ea"/>
              </a:rPr>
              <a:t>事業計画</a:t>
            </a:r>
          </a:p>
        </p:txBody>
      </p:sp>
      <p:cxnSp>
        <p:nvCxnSpPr>
          <p:cNvPr id="2" name="直線コネクタ 1">
            <a:extLst>
              <a:ext uri="{FF2B5EF4-FFF2-40B4-BE49-F238E27FC236}">
                <a16:creationId xmlns:a16="http://schemas.microsoft.com/office/drawing/2014/main" id="{87A11C50-57B1-AA6B-AA93-7FC6E92640FD}"/>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3" name="テキスト ボックス 2">
            <a:extLst>
              <a:ext uri="{FF2B5EF4-FFF2-40B4-BE49-F238E27FC236}">
                <a16:creationId xmlns:a16="http://schemas.microsoft.com/office/drawing/2014/main" id="{314FF7CF-CC59-6439-1551-7DEB07956A93}"/>
              </a:ext>
            </a:extLst>
          </p:cNvPr>
          <p:cNvSpPr txBox="1"/>
          <p:nvPr/>
        </p:nvSpPr>
        <p:spPr>
          <a:xfrm>
            <a:off x="256478" y="926244"/>
            <a:ext cx="9367024" cy="461665"/>
          </a:xfrm>
          <a:prstGeom prst="rect">
            <a:avLst/>
          </a:prstGeom>
          <a:noFill/>
        </p:spPr>
        <p:txBody>
          <a:bodyPr wrap="square" rtlCol="0">
            <a:spAutoFit/>
          </a:bodyPr>
          <a:lstStyle/>
          <a:p>
            <a:r>
              <a:rPr kumimoji="1" lang="ja-JP" altLang="en-US" sz="1200" b="1" dirty="0">
                <a:latin typeface="+mn-ea"/>
              </a:rPr>
              <a:t>（１）</a:t>
            </a:r>
            <a:r>
              <a:rPr lang="ja-JP" altLang="en-US" sz="1200" b="1" dirty="0">
                <a:latin typeface="+mn-ea"/>
              </a:rPr>
              <a:t>実証する事業で生み出す商品・サービス</a:t>
            </a:r>
            <a:endParaRPr kumimoji="1" lang="en-US" altLang="ja-JP" sz="1200" b="1" dirty="0">
              <a:latin typeface="+mn-ea"/>
            </a:endParaRPr>
          </a:p>
          <a:p>
            <a:r>
              <a:rPr kumimoji="1" lang="ja-JP" altLang="en-US" sz="1200" dirty="0">
                <a:latin typeface="+mn-ea"/>
              </a:rPr>
              <a:t>　本事業により、</a:t>
            </a:r>
            <a:r>
              <a:rPr lang="ja-JP" altLang="en-US" sz="1200" dirty="0"/>
              <a:t>フードテックを活用した商品・サービスについて取り組む具体的な内容についてご記入ください。</a:t>
            </a:r>
            <a:endParaRPr kumimoji="1" lang="ja-JP" altLang="en-US" sz="1200" dirty="0">
              <a:latin typeface="+mn-ea"/>
            </a:endParaRPr>
          </a:p>
        </p:txBody>
      </p:sp>
      <p:sp>
        <p:nvSpPr>
          <p:cNvPr id="4" name="正方形/長方形 3">
            <a:extLst>
              <a:ext uri="{FF2B5EF4-FFF2-40B4-BE49-F238E27FC236}">
                <a16:creationId xmlns:a16="http://schemas.microsoft.com/office/drawing/2014/main" id="{6D735E3B-19FF-77F9-884D-EC07FF4E8DDE}"/>
              </a:ext>
            </a:extLst>
          </p:cNvPr>
          <p:cNvSpPr/>
          <p:nvPr/>
        </p:nvSpPr>
        <p:spPr>
          <a:xfrm>
            <a:off x="256478" y="1411259"/>
            <a:ext cx="9367024" cy="4980016"/>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a:extLst>
              <a:ext uri="{FF2B5EF4-FFF2-40B4-BE49-F238E27FC236}">
                <a16:creationId xmlns:a16="http://schemas.microsoft.com/office/drawing/2014/main" id="{9EF40A20-972F-1EC3-1553-95C7616EB8E0}"/>
              </a:ext>
            </a:extLst>
          </p:cNvPr>
          <p:cNvSpPr txBox="1"/>
          <p:nvPr/>
        </p:nvSpPr>
        <p:spPr>
          <a:xfrm>
            <a:off x="9906000" y="631051"/>
            <a:ext cx="1415772" cy="276999"/>
          </a:xfrm>
          <a:prstGeom prst="rect">
            <a:avLst/>
          </a:prstGeom>
          <a:noFill/>
        </p:spPr>
        <p:txBody>
          <a:bodyPr wrap="none" rtlCol="0">
            <a:spAutoFit/>
          </a:bodyPr>
          <a:lstStyle/>
          <a:p>
            <a:r>
              <a:rPr kumimoji="1" lang="ja-JP" altLang="en-US" sz="1200" dirty="0"/>
              <a:t>記入時の注意事項</a:t>
            </a:r>
          </a:p>
        </p:txBody>
      </p:sp>
      <p:sp>
        <p:nvSpPr>
          <p:cNvPr id="10" name="テキスト ボックス 9">
            <a:extLst>
              <a:ext uri="{FF2B5EF4-FFF2-40B4-BE49-F238E27FC236}">
                <a16:creationId xmlns:a16="http://schemas.microsoft.com/office/drawing/2014/main" id="{65156A89-C119-ED31-A903-7FE653D579C5}"/>
              </a:ext>
            </a:extLst>
          </p:cNvPr>
          <p:cNvSpPr txBox="1"/>
          <p:nvPr/>
        </p:nvSpPr>
        <p:spPr>
          <a:xfrm>
            <a:off x="10008220" y="1022440"/>
            <a:ext cx="3068683" cy="830997"/>
          </a:xfrm>
          <a:prstGeom prst="rect">
            <a:avLst/>
          </a:prstGeom>
          <a:noFill/>
        </p:spPr>
        <p:txBody>
          <a:bodyPr wrap="square" rtlCol="0">
            <a:spAutoFit/>
          </a:bodyPr>
          <a:lstStyle/>
          <a:p>
            <a:r>
              <a:rPr lang="ja-JP" altLang="en-US" sz="1200" dirty="0"/>
              <a:t>フードテックを活用した商品・サービスについて、その具体的な内容をご記入ください。またその実現可能性についても記入してください。 </a:t>
            </a:r>
            <a:endParaRPr lang="en-US" altLang="ja-JP" sz="1200" dirty="0"/>
          </a:p>
        </p:txBody>
      </p:sp>
    </p:spTree>
    <p:extLst>
      <p:ext uri="{BB962C8B-B14F-4D97-AF65-F5344CB8AC3E}">
        <p14:creationId xmlns:p14="http://schemas.microsoft.com/office/powerpoint/2010/main" val="2285175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40446A-5ABC-F64A-2C06-802F4E330244}"/>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5F8B36E9-6D58-1F11-0913-54E60174325F}"/>
              </a:ext>
            </a:extLst>
          </p:cNvPr>
          <p:cNvSpPr>
            <a:spLocks noGrp="1"/>
          </p:cNvSpPr>
          <p:nvPr>
            <p:ph type="title"/>
          </p:nvPr>
        </p:nvSpPr>
        <p:spPr>
          <a:xfrm>
            <a:off x="139700" y="0"/>
            <a:ext cx="9623425" cy="722313"/>
          </a:xfrm>
        </p:spPr>
        <p:txBody>
          <a:bodyPr/>
          <a:lstStyle/>
          <a:p>
            <a:pPr marL="457200" indent="-457200">
              <a:buFont typeface="+mj-lt"/>
              <a:buAutoNum type="arabicPeriod" startAt="2"/>
            </a:pPr>
            <a:r>
              <a:rPr lang="ja-JP" altLang="en-US" dirty="0">
                <a:latin typeface="+mn-ea"/>
                <a:ea typeface="+mn-ea"/>
              </a:rPr>
              <a:t>事業計画</a:t>
            </a:r>
          </a:p>
        </p:txBody>
      </p:sp>
      <p:cxnSp>
        <p:nvCxnSpPr>
          <p:cNvPr id="10" name="直線コネクタ 9">
            <a:extLst>
              <a:ext uri="{FF2B5EF4-FFF2-40B4-BE49-F238E27FC236}">
                <a16:creationId xmlns:a16="http://schemas.microsoft.com/office/drawing/2014/main" id="{1356066D-E21F-B823-E10E-825524F75047}"/>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1" name="テキスト ボックス 10">
            <a:extLst>
              <a:ext uri="{FF2B5EF4-FFF2-40B4-BE49-F238E27FC236}">
                <a16:creationId xmlns:a16="http://schemas.microsoft.com/office/drawing/2014/main" id="{CA885F57-5110-15B3-3607-EE5CEC6B0C51}"/>
              </a:ext>
            </a:extLst>
          </p:cNvPr>
          <p:cNvSpPr txBox="1"/>
          <p:nvPr/>
        </p:nvSpPr>
        <p:spPr>
          <a:xfrm>
            <a:off x="256478" y="926244"/>
            <a:ext cx="9367024" cy="461665"/>
          </a:xfrm>
          <a:prstGeom prst="rect">
            <a:avLst/>
          </a:prstGeom>
          <a:noFill/>
        </p:spPr>
        <p:txBody>
          <a:bodyPr wrap="square" rtlCol="0">
            <a:spAutoFit/>
          </a:bodyPr>
          <a:lstStyle/>
          <a:p>
            <a:r>
              <a:rPr kumimoji="1" lang="ja-JP" altLang="en-US" sz="1200" b="1" dirty="0">
                <a:latin typeface="+mn-ea"/>
              </a:rPr>
              <a:t>（</a:t>
            </a:r>
            <a:r>
              <a:rPr lang="ja-JP" altLang="en-US" sz="1200" b="1" dirty="0">
                <a:latin typeface="+mn-ea"/>
              </a:rPr>
              <a:t>２</a:t>
            </a:r>
            <a:r>
              <a:rPr kumimoji="1" lang="ja-JP" altLang="en-US" sz="1200" b="1" dirty="0">
                <a:latin typeface="+mn-ea"/>
              </a:rPr>
              <a:t>）</a:t>
            </a:r>
            <a:r>
              <a:rPr lang="ja-JP" altLang="en-US" sz="1200" b="1" dirty="0">
                <a:solidFill>
                  <a:srgbClr val="000000"/>
                </a:solidFill>
              </a:rPr>
              <a:t>想定しているビジネスモデル　</a:t>
            </a:r>
            <a:endParaRPr kumimoji="1" lang="en-US" altLang="ja-JP" sz="1200" b="1" dirty="0">
              <a:latin typeface="+mn-ea"/>
            </a:endParaRPr>
          </a:p>
          <a:p>
            <a:r>
              <a:rPr kumimoji="1" lang="ja-JP" altLang="en-US" sz="1200" dirty="0">
                <a:latin typeface="+mn-ea"/>
              </a:rPr>
              <a:t>　ビジネスモデルの概要等</a:t>
            </a:r>
            <a:r>
              <a:rPr lang="ja-JP" altLang="en-US" sz="1200" dirty="0"/>
              <a:t>についてご記入ください。</a:t>
            </a:r>
            <a:endParaRPr kumimoji="1" lang="ja-JP" altLang="en-US" sz="1200" dirty="0">
              <a:latin typeface="+mn-ea"/>
            </a:endParaRPr>
          </a:p>
        </p:txBody>
      </p:sp>
      <p:sp>
        <p:nvSpPr>
          <p:cNvPr id="12" name="正方形/長方形 11">
            <a:extLst>
              <a:ext uri="{FF2B5EF4-FFF2-40B4-BE49-F238E27FC236}">
                <a16:creationId xmlns:a16="http://schemas.microsoft.com/office/drawing/2014/main" id="{97D5B480-6040-8ACB-2BC0-783A5C6078B0}"/>
              </a:ext>
            </a:extLst>
          </p:cNvPr>
          <p:cNvSpPr/>
          <p:nvPr/>
        </p:nvSpPr>
        <p:spPr>
          <a:xfrm>
            <a:off x="256478" y="1411259"/>
            <a:ext cx="9367024" cy="4980016"/>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a:extLst>
              <a:ext uri="{FF2B5EF4-FFF2-40B4-BE49-F238E27FC236}">
                <a16:creationId xmlns:a16="http://schemas.microsoft.com/office/drawing/2014/main" id="{45B498C1-9EB2-9B60-731D-2069569A67B1}"/>
              </a:ext>
            </a:extLst>
          </p:cNvPr>
          <p:cNvSpPr txBox="1"/>
          <p:nvPr/>
        </p:nvSpPr>
        <p:spPr>
          <a:xfrm>
            <a:off x="9906000" y="631051"/>
            <a:ext cx="1415772" cy="276999"/>
          </a:xfrm>
          <a:prstGeom prst="rect">
            <a:avLst/>
          </a:prstGeom>
          <a:noFill/>
        </p:spPr>
        <p:txBody>
          <a:bodyPr wrap="none" rtlCol="0">
            <a:spAutoFit/>
          </a:bodyPr>
          <a:lstStyle/>
          <a:p>
            <a:r>
              <a:rPr kumimoji="1" lang="ja-JP" altLang="en-US" sz="1200" dirty="0"/>
              <a:t>記入時の注意事項</a:t>
            </a:r>
          </a:p>
        </p:txBody>
      </p:sp>
      <p:sp>
        <p:nvSpPr>
          <p:cNvPr id="14" name="テキスト ボックス 13">
            <a:extLst>
              <a:ext uri="{FF2B5EF4-FFF2-40B4-BE49-F238E27FC236}">
                <a16:creationId xmlns:a16="http://schemas.microsoft.com/office/drawing/2014/main" id="{1E29F6EA-184D-0CB5-AE7D-71877B37E131}"/>
              </a:ext>
            </a:extLst>
          </p:cNvPr>
          <p:cNvSpPr txBox="1"/>
          <p:nvPr/>
        </p:nvSpPr>
        <p:spPr>
          <a:xfrm>
            <a:off x="10008220" y="1022440"/>
            <a:ext cx="3068683" cy="830997"/>
          </a:xfrm>
          <a:prstGeom prst="rect">
            <a:avLst/>
          </a:prstGeom>
          <a:noFill/>
        </p:spPr>
        <p:txBody>
          <a:bodyPr wrap="square" rtlCol="0">
            <a:spAutoFit/>
          </a:bodyPr>
          <a:lstStyle/>
          <a:p>
            <a:r>
              <a:rPr lang="ja-JP" altLang="en-US" sz="1200" dirty="0"/>
              <a:t>実施目的、ビジネスのターゲット（想定顧客）、顧客への提供価値、提供方法、価格、想定される市場規模、競合の状況など、書ける範囲で記載してください。</a:t>
            </a:r>
            <a:endParaRPr lang="en-US" altLang="ja-JP" sz="1200" dirty="0"/>
          </a:p>
        </p:txBody>
      </p:sp>
    </p:spTree>
    <p:extLst>
      <p:ext uri="{BB962C8B-B14F-4D97-AF65-F5344CB8AC3E}">
        <p14:creationId xmlns:p14="http://schemas.microsoft.com/office/powerpoint/2010/main" val="1935400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EFDB51-2DA0-4E70-4710-B4800EB72A09}"/>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1600F205-16B8-ACA5-5788-D33E2D01C171}"/>
              </a:ext>
            </a:extLst>
          </p:cNvPr>
          <p:cNvSpPr>
            <a:spLocks noGrp="1"/>
          </p:cNvSpPr>
          <p:nvPr>
            <p:ph type="title"/>
          </p:nvPr>
        </p:nvSpPr>
        <p:spPr>
          <a:xfrm>
            <a:off x="139700" y="0"/>
            <a:ext cx="9623425" cy="722313"/>
          </a:xfrm>
        </p:spPr>
        <p:txBody>
          <a:bodyPr/>
          <a:lstStyle/>
          <a:p>
            <a:pPr marL="457200" indent="-457200">
              <a:buFont typeface="+mj-lt"/>
              <a:buAutoNum type="arabicPeriod" startAt="2"/>
            </a:pPr>
            <a:r>
              <a:rPr lang="ja-JP" altLang="en-US" dirty="0">
                <a:latin typeface="+mn-ea"/>
                <a:ea typeface="+mn-ea"/>
              </a:rPr>
              <a:t>事業計画</a:t>
            </a:r>
          </a:p>
        </p:txBody>
      </p:sp>
      <p:cxnSp>
        <p:nvCxnSpPr>
          <p:cNvPr id="10" name="直線コネクタ 9">
            <a:extLst>
              <a:ext uri="{FF2B5EF4-FFF2-40B4-BE49-F238E27FC236}">
                <a16:creationId xmlns:a16="http://schemas.microsoft.com/office/drawing/2014/main" id="{198CD753-4612-FE92-F169-982C4D490196}"/>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1" name="テキスト ボックス 10">
            <a:extLst>
              <a:ext uri="{FF2B5EF4-FFF2-40B4-BE49-F238E27FC236}">
                <a16:creationId xmlns:a16="http://schemas.microsoft.com/office/drawing/2014/main" id="{7016211B-F4CB-0F14-D477-DA4AEC54DDD7}"/>
              </a:ext>
            </a:extLst>
          </p:cNvPr>
          <p:cNvSpPr txBox="1"/>
          <p:nvPr/>
        </p:nvSpPr>
        <p:spPr>
          <a:xfrm>
            <a:off x="256478" y="926244"/>
            <a:ext cx="9367024" cy="461665"/>
          </a:xfrm>
          <a:prstGeom prst="rect">
            <a:avLst/>
          </a:prstGeom>
          <a:noFill/>
        </p:spPr>
        <p:txBody>
          <a:bodyPr wrap="square" rtlCol="0">
            <a:spAutoFit/>
          </a:bodyPr>
          <a:lstStyle/>
          <a:p>
            <a:r>
              <a:rPr kumimoji="1" lang="ja-JP" altLang="en-US" sz="1200" b="1" dirty="0">
                <a:latin typeface="+mn-ea"/>
              </a:rPr>
              <a:t>（３）事業計画</a:t>
            </a:r>
            <a:endParaRPr kumimoji="1" lang="en-US" altLang="ja-JP" sz="1200" b="1" dirty="0">
              <a:latin typeface="+mn-ea"/>
            </a:endParaRPr>
          </a:p>
          <a:p>
            <a:r>
              <a:rPr kumimoji="1" lang="ja-JP" altLang="en-US" sz="1200" dirty="0">
                <a:latin typeface="+mn-ea"/>
              </a:rPr>
              <a:t>　実施期間、方法、手順、スケジュール、対象の精算項目など具体的にご記入ください。</a:t>
            </a:r>
          </a:p>
        </p:txBody>
      </p:sp>
      <p:sp>
        <p:nvSpPr>
          <p:cNvPr id="12" name="正方形/長方形 11">
            <a:extLst>
              <a:ext uri="{FF2B5EF4-FFF2-40B4-BE49-F238E27FC236}">
                <a16:creationId xmlns:a16="http://schemas.microsoft.com/office/drawing/2014/main" id="{DACABCAE-B279-7980-A511-EC6BDF9F6F38}"/>
              </a:ext>
            </a:extLst>
          </p:cNvPr>
          <p:cNvSpPr/>
          <p:nvPr/>
        </p:nvSpPr>
        <p:spPr>
          <a:xfrm>
            <a:off x="256478" y="1411259"/>
            <a:ext cx="9367024" cy="4980016"/>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a:extLst>
              <a:ext uri="{FF2B5EF4-FFF2-40B4-BE49-F238E27FC236}">
                <a16:creationId xmlns:a16="http://schemas.microsoft.com/office/drawing/2014/main" id="{A96E588D-0BF0-A777-1598-238BC7A4CC93}"/>
              </a:ext>
            </a:extLst>
          </p:cNvPr>
          <p:cNvSpPr txBox="1"/>
          <p:nvPr/>
        </p:nvSpPr>
        <p:spPr>
          <a:xfrm>
            <a:off x="9906000" y="631051"/>
            <a:ext cx="1415772" cy="276999"/>
          </a:xfrm>
          <a:prstGeom prst="rect">
            <a:avLst/>
          </a:prstGeom>
          <a:noFill/>
        </p:spPr>
        <p:txBody>
          <a:bodyPr wrap="none" rtlCol="0">
            <a:spAutoFit/>
          </a:bodyPr>
          <a:lstStyle/>
          <a:p>
            <a:r>
              <a:rPr kumimoji="1" lang="ja-JP" altLang="en-US" sz="1200" dirty="0"/>
              <a:t>記入時の注意事項</a:t>
            </a:r>
          </a:p>
        </p:txBody>
      </p:sp>
      <p:sp>
        <p:nvSpPr>
          <p:cNvPr id="14" name="テキスト ボックス 13">
            <a:extLst>
              <a:ext uri="{FF2B5EF4-FFF2-40B4-BE49-F238E27FC236}">
                <a16:creationId xmlns:a16="http://schemas.microsoft.com/office/drawing/2014/main" id="{6BD479DA-C194-9344-961D-34701256E5E2}"/>
              </a:ext>
            </a:extLst>
          </p:cNvPr>
          <p:cNvSpPr txBox="1"/>
          <p:nvPr/>
        </p:nvSpPr>
        <p:spPr>
          <a:xfrm>
            <a:off x="10008220" y="1022440"/>
            <a:ext cx="3068683" cy="1938992"/>
          </a:xfrm>
          <a:prstGeom prst="rect">
            <a:avLst/>
          </a:prstGeom>
          <a:noFill/>
        </p:spPr>
        <p:txBody>
          <a:bodyPr wrap="square" rtlCol="0">
            <a:spAutoFit/>
          </a:bodyPr>
          <a:lstStyle/>
          <a:p>
            <a:r>
              <a:rPr lang="ja-JP" altLang="en-US" sz="1200" dirty="0"/>
              <a:t>実施スケジュールだけではなく、実証でどのような取組を行う予定なのか、分かりやすく記載してください。スケジュールは、いつ、どこで、なにを、だれが、どのように実施するのかが分かるように、実証内容を具体的に記載してください。</a:t>
            </a:r>
            <a:endParaRPr lang="en-US" altLang="ja-JP" sz="1200" dirty="0"/>
          </a:p>
          <a:p>
            <a:endParaRPr lang="en-US" altLang="ja-JP" sz="1200" dirty="0"/>
          </a:p>
          <a:p>
            <a:r>
              <a:rPr lang="ja-JP" altLang="en-US" sz="1200" dirty="0"/>
              <a:t>交付規定・公募要領を熟読の上、本事業の目的に合致した計画であるか確認してください。</a:t>
            </a:r>
            <a:endParaRPr lang="en-US" altLang="ja-JP" sz="1200" dirty="0"/>
          </a:p>
        </p:txBody>
      </p:sp>
    </p:spTree>
    <p:extLst>
      <p:ext uri="{BB962C8B-B14F-4D97-AF65-F5344CB8AC3E}">
        <p14:creationId xmlns:p14="http://schemas.microsoft.com/office/powerpoint/2010/main" val="262605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2AFCAF-4E27-72C8-681A-BE7FF1624AC9}"/>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3620949E-E72D-80DC-1DDF-1F44152BEBA0}"/>
              </a:ext>
            </a:extLst>
          </p:cNvPr>
          <p:cNvSpPr>
            <a:spLocks noGrp="1"/>
          </p:cNvSpPr>
          <p:nvPr>
            <p:ph type="title"/>
          </p:nvPr>
        </p:nvSpPr>
        <p:spPr>
          <a:xfrm>
            <a:off x="139700" y="0"/>
            <a:ext cx="9623425" cy="722313"/>
          </a:xfrm>
        </p:spPr>
        <p:txBody>
          <a:bodyPr/>
          <a:lstStyle/>
          <a:p>
            <a:pPr marL="457200" indent="-457200">
              <a:buFont typeface="+mj-lt"/>
              <a:buAutoNum type="arabicPeriod" startAt="2"/>
            </a:pPr>
            <a:r>
              <a:rPr lang="ja-JP" altLang="en-US" dirty="0">
                <a:latin typeface="+mn-ea"/>
                <a:ea typeface="+mn-ea"/>
              </a:rPr>
              <a:t>事業計画</a:t>
            </a:r>
          </a:p>
        </p:txBody>
      </p:sp>
      <p:cxnSp>
        <p:nvCxnSpPr>
          <p:cNvPr id="10" name="直線コネクタ 9">
            <a:extLst>
              <a:ext uri="{FF2B5EF4-FFF2-40B4-BE49-F238E27FC236}">
                <a16:creationId xmlns:a16="http://schemas.microsoft.com/office/drawing/2014/main" id="{9E766A90-EE44-C448-21A9-B94A38662C8F}"/>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1" name="テキスト ボックス 10">
            <a:extLst>
              <a:ext uri="{FF2B5EF4-FFF2-40B4-BE49-F238E27FC236}">
                <a16:creationId xmlns:a16="http://schemas.microsoft.com/office/drawing/2014/main" id="{2DC3E310-3339-B2E9-20C8-7C1C0A6DC075}"/>
              </a:ext>
            </a:extLst>
          </p:cNvPr>
          <p:cNvSpPr txBox="1"/>
          <p:nvPr/>
        </p:nvSpPr>
        <p:spPr>
          <a:xfrm>
            <a:off x="256478" y="926244"/>
            <a:ext cx="9367024" cy="646331"/>
          </a:xfrm>
          <a:prstGeom prst="rect">
            <a:avLst/>
          </a:prstGeom>
          <a:noFill/>
        </p:spPr>
        <p:txBody>
          <a:bodyPr wrap="square" rtlCol="0">
            <a:spAutoFit/>
          </a:bodyPr>
          <a:lstStyle/>
          <a:p>
            <a:r>
              <a:rPr kumimoji="1" lang="ja-JP" altLang="en-US" sz="1200" b="1" dirty="0">
                <a:latin typeface="+mn-ea"/>
              </a:rPr>
              <a:t>（４）実施体制</a:t>
            </a:r>
            <a:endParaRPr kumimoji="1" lang="en-US" altLang="ja-JP" sz="1200" b="1" dirty="0">
              <a:latin typeface="+mn-ea"/>
            </a:endParaRPr>
          </a:p>
          <a:p>
            <a:r>
              <a:rPr kumimoji="1" lang="ja-JP" altLang="en-US" sz="1200" dirty="0">
                <a:latin typeface="+mn-ea"/>
              </a:rPr>
              <a:t>　本事業の実施に関わる社内体制および、連携又は委託を行う団体について、その名称、概算及び事務処理体系について図示してください。</a:t>
            </a:r>
          </a:p>
        </p:txBody>
      </p:sp>
      <p:sp>
        <p:nvSpPr>
          <p:cNvPr id="12" name="正方形/長方形 11">
            <a:extLst>
              <a:ext uri="{FF2B5EF4-FFF2-40B4-BE49-F238E27FC236}">
                <a16:creationId xmlns:a16="http://schemas.microsoft.com/office/drawing/2014/main" id="{E9E61860-9A68-F5EA-6787-D369D0BB6116}"/>
              </a:ext>
            </a:extLst>
          </p:cNvPr>
          <p:cNvSpPr/>
          <p:nvPr/>
        </p:nvSpPr>
        <p:spPr>
          <a:xfrm>
            <a:off x="256478" y="1572575"/>
            <a:ext cx="9367024" cy="4818700"/>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a:extLst>
              <a:ext uri="{FF2B5EF4-FFF2-40B4-BE49-F238E27FC236}">
                <a16:creationId xmlns:a16="http://schemas.microsoft.com/office/drawing/2014/main" id="{1D1EF318-C487-C9AB-9827-599371B48F3E}"/>
              </a:ext>
            </a:extLst>
          </p:cNvPr>
          <p:cNvSpPr txBox="1"/>
          <p:nvPr/>
        </p:nvSpPr>
        <p:spPr>
          <a:xfrm>
            <a:off x="9906000" y="631051"/>
            <a:ext cx="646331" cy="276999"/>
          </a:xfrm>
          <a:prstGeom prst="rect">
            <a:avLst/>
          </a:prstGeom>
          <a:noFill/>
        </p:spPr>
        <p:txBody>
          <a:bodyPr wrap="none" rtlCol="0">
            <a:spAutoFit/>
          </a:bodyPr>
          <a:lstStyle/>
          <a:p>
            <a:r>
              <a:rPr kumimoji="1" lang="ja-JP" altLang="en-US" sz="1200" dirty="0"/>
              <a:t>記入例</a:t>
            </a:r>
          </a:p>
        </p:txBody>
      </p:sp>
      <p:sp>
        <p:nvSpPr>
          <p:cNvPr id="15" name="正方形/長方形 14">
            <a:extLst>
              <a:ext uri="{FF2B5EF4-FFF2-40B4-BE49-F238E27FC236}">
                <a16:creationId xmlns:a16="http://schemas.microsoft.com/office/drawing/2014/main" id="{50D5379B-6AB4-81E5-A650-AB0D76227AC2}"/>
              </a:ext>
            </a:extLst>
          </p:cNvPr>
          <p:cNvSpPr/>
          <p:nvPr/>
        </p:nvSpPr>
        <p:spPr>
          <a:xfrm>
            <a:off x="10086974" y="1572574"/>
            <a:ext cx="1952626" cy="1323025"/>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6275DFC4-94EC-F8E7-EEB3-EE8AF36EABBC}"/>
              </a:ext>
            </a:extLst>
          </p:cNvPr>
          <p:cNvSpPr/>
          <p:nvPr/>
        </p:nvSpPr>
        <p:spPr>
          <a:xfrm>
            <a:off x="10248899" y="1829750"/>
            <a:ext cx="728665" cy="284800"/>
          </a:xfrm>
          <a:prstGeom prst="rect">
            <a:avLst/>
          </a:prstGeom>
          <a:solidFill>
            <a:srgbClr val="FFFFFF"/>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rgbClr val="FF0000"/>
                </a:solidFill>
              </a:rPr>
              <a:t>責任者</a:t>
            </a:r>
          </a:p>
        </p:txBody>
      </p:sp>
      <p:sp>
        <p:nvSpPr>
          <p:cNvPr id="17" name="正方形/長方形 16">
            <a:extLst>
              <a:ext uri="{FF2B5EF4-FFF2-40B4-BE49-F238E27FC236}">
                <a16:creationId xmlns:a16="http://schemas.microsoft.com/office/drawing/2014/main" id="{36790A0C-7B7B-DBB3-F39E-E494CB0C5EEB}"/>
              </a:ext>
            </a:extLst>
          </p:cNvPr>
          <p:cNvSpPr/>
          <p:nvPr/>
        </p:nvSpPr>
        <p:spPr>
          <a:xfrm>
            <a:off x="10263184" y="2400774"/>
            <a:ext cx="728665" cy="284800"/>
          </a:xfrm>
          <a:prstGeom prst="rect">
            <a:avLst/>
          </a:prstGeom>
          <a:solidFill>
            <a:srgbClr val="FFFFFF"/>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rgbClr val="FF0000"/>
                </a:solidFill>
              </a:rPr>
              <a:t>関係部署</a:t>
            </a:r>
          </a:p>
        </p:txBody>
      </p:sp>
      <p:sp>
        <p:nvSpPr>
          <p:cNvPr id="19" name="正方形/長方形 18">
            <a:extLst>
              <a:ext uri="{FF2B5EF4-FFF2-40B4-BE49-F238E27FC236}">
                <a16:creationId xmlns:a16="http://schemas.microsoft.com/office/drawing/2014/main" id="{72050367-DB5B-605F-39A6-64B69FB7FC4A}"/>
              </a:ext>
            </a:extLst>
          </p:cNvPr>
          <p:cNvSpPr/>
          <p:nvPr/>
        </p:nvSpPr>
        <p:spPr>
          <a:xfrm>
            <a:off x="11168059" y="2400774"/>
            <a:ext cx="728665" cy="284800"/>
          </a:xfrm>
          <a:prstGeom prst="rect">
            <a:avLst/>
          </a:prstGeom>
          <a:solidFill>
            <a:srgbClr val="FFFFFF"/>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rgbClr val="FF0000"/>
                </a:solidFill>
              </a:rPr>
              <a:t>関係部署</a:t>
            </a:r>
          </a:p>
        </p:txBody>
      </p:sp>
      <p:sp>
        <p:nvSpPr>
          <p:cNvPr id="20" name="正方形/長方形 19">
            <a:extLst>
              <a:ext uri="{FF2B5EF4-FFF2-40B4-BE49-F238E27FC236}">
                <a16:creationId xmlns:a16="http://schemas.microsoft.com/office/drawing/2014/main" id="{E72FF69D-D5EC-201D-B032-18284E92EA78}"/>
              </a:ext>
            </a:extLst>
          </p:cNvPr>
          <p:cNvSpPr/>
          <p:nvPr/>
        </p:nvSpPr>
        <p:spPr>
          <a:xfrm>
            <a:off x="12430125" y="2386960"/>
            <a:ext cx="1295400" cy="284800"/>
          </a:xfrm>
          <a:prstGeom prst="rect">
            <a:avLst/>
          </a:prstGeom>
          <a:solidFill>
            <a:srgbClr val="FFFFFF"/>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rgbClr val="FF0000"/>
                </a:solidFill>
              </a:rPr>
              <a:t>協力会社・委託先</a:t>
            </a:r>
          </a:p>
        </p:txBody>
      </p:sp>
      <p:sp>
        <p:nvSpPr>
          <p:cNvPr id="21" name="正方形/長方形 20">
            <a:extLst>
              <a:ext uri="{FF2B5EF4-FFF2-40B4-BE49-F238E27FC236}">
                <a16:creationId xmlns:a16="http://schemas.microsoft.com/office/drawing/2014/main" id="{C473115B-6BDB-E298-491A-359492ED8245}"/>
              </a:ext>
            </a:extLst>
          </p:cNvPr>
          <p:cNvSpPr/>
          <p:nvPr/>
        </p:nvSpPr>
        <p:spPr>
          <a:xfrm>
            <a:off x="12430125" y="1829750"/>
            <a:ext cx="728665" cy="284800"/>
          </a:xfrm>
          <a:prstGeom prst="rect">
            <a:avLst/>
          </a:prstGeom>
          <a:solidFill>
            <a:srgbClr val="FFFFFF"/>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rgbClr val="FF0000"/>
                </a:solidFill>
              </a:rPr>
              <a:t>連携先</a:t>
            </a:r>
          </a:p>
        </p:txBody>
      </p:sp>
      <p:cxnSp>
        <p:nvCxnSpPr>
          <p:cNvPr id="23" name="直線コネクタ 22">
            <a:extLst>
              <a:ext uri="{FF2B5EF4-FFF2-40B4-BE49-F238E27FC236}">
                <a16:creationId xmlns:a16="http://schemas.microsoft.com/office/drawing/2014/main" id="{ED218E36-06C0-FA0C-032C-9CF0EE4AFC20}"/>
              </a:ext>
            </a:extLst>
          </p:cNvPr>
          <p:cNvCxnSpPr>
            <a:cxnSpLocks/>
            <a:endCxn id="21" idx="1"/>
          </p:cNvCxnSpPr>
          <p:nvPr/>
        </p:nvCxnSpPr>
        <p:spPr>
          <a:xfrm>
            <a:off x="12051502" y="1972150"/>
            <a:ext cx="37862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0BF49F12-4002-A5FE-5113-6303ED041B0C}"/>
              </a:ext>
            </a:extLst>
          </p:cNvPr>
          <p:cNvCxnSpPr>
            <a:cxnSpLocks/>
          </p:cNvCxnSpPr>
          <p:nvPr/>
        </p:nvCxnSpPr>
        <p:spPr>
          <a:xfrm>
            <a:off x="12051502" y="2543649"/>
            <a:ext cx="37862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1ABEB0B5-C1B3-1796-A22F-4EDFDDC0D209}"/>
              </a:ext>
            </a:extLst>
          </p:cNvPr>
          <p:cNvCxnSpPr>
            <a:cxnSpLocks/>
          </p:cNvCxnSpPr>
          <p:nvPr/>
        </p:nvCxnSpPr>
        <p:spPr>
          <a:xfrm>
            <a:off x="10639423" y="2234086"/>
            <a:ext cx="84772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9C0C0F58-6A42-83BC-C43F-8CADAC68DC07}"/>
              </a:ext>
            </a:extLst>
          </p:cNvPr>
          <p:cNvCxnSpPr>
            <a:cxnSpLocks/>
          </p:cNvCxnSpPr>
          <p:nvPr/>
        </p:nvCxnSpPr>
        <p:spPr>
          <a:xfrm>
            <a:off x="10627516" y="2114550"/>
            <a:ext cx="0" cy="288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5010BA88-BA82-2CE2-D82B-70CA3AA9FCF5}"/>
              </a:ext>
            </a:extLst>
          </p:cNvPr>
          <p:cNvCxnSpPr>
            <a:cxnSpLocks/>
            <a:endCxn id="19" idx="0"/>
          </p:cNvCxnSpPr>
          <p:nvPr/>
        </p:nvCxnSpPr>
        <p:spPr>
          <a:xfrm>
            <a:off x="11475241" y="2242960"/>
            <a:ext cx="0" cy="15781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6668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C5B06A-D3D5-2FCD-0106-0A5DE43F45D4}"/>
            </a:ext>
          </a:extLst>
        </p:cNvPr>
        <p:cNvGrpSpPr/>
        <p:nvPr/>
      </p:nvGrpSpPr>
      <p:grpSpPr>
        <a:xfrm>
          <a:off x="0" y="0"/>
          <a:ext cx="0" cy="0"/>
          <a:chOff x="0" y="0"/>
          <a:chExt cx="0" cy="0"/>
        </a:xfrm>
      </p:grpSpPr>
      <p:sp>
        <p:nvSpPr>
          <p:cNvPr id="13" name="タイトル 2">
            <a:extLst>
              <a:ext uri="{FF2B5EF4-FFF2-40B4-BE49-F238E27FC236}">
                <a16:creationId xmlns:a16="http://schemas.microsoft.com/office/drawing/2014/main" id="{65FE81F6-5AD4-F12C-0CBA-D2D911E5596A}"/>
              </a:ext>
            </a:extLst>
          </p:cNvPr>
          <p:cNvSpPr>
            <a:spLocks noGrp="1"/>
          </p:cNvSpPr>
          <p:nvPr>
            <p:ph type="title"/>
          </p:nvPr>
        </p:nvSpPr>
        <p:spPr>
          <a:xfrm>
            <a:off x="139700" y="0"/>
            <a:ext cx="9623425" cy="722313"/>
          </a:xfrm>
        </p:spPr>
        <p:txBody>
          <a:bodyPr/>
          <a:lstStyle/>
          <a:p>
            <a:pPr marL="457200" indent="-457200">
              <a:buFont typeface="+mj-lt"/>
              <a:buAutoNum type="arabicPeriod" startAt="2"/>
            </a:pPr>
            <a:r>
              <a:rPr lang="ja-JP" altLang="en-US" dirty="0">
                <a:latin typeface="+mn-ea"/>
                <a:ea typeface="+mn-ea"/>
              </a:rPr>
              <a:t>事業計画</a:t>
            </a:r>
          </a:p>
        </p:txBody>
      </p:sp>
      <p:cxnSp>
        <p:nvCxnSpPr>
          <p:cNvPr id="14" name="直線コネクタ 13">
            <a:extLst>
              <a:ext uri="{FF2B5EF4-FFF2-40B4-BE49-F238E27FC236}">
                <a16:creationId xmlns:a16="http://schemas.microsoft.com/office/drawing/2014/main" id="{2EA63A5D-81D9-4468-7128-4ED327F40F28}"/>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5" name="テキスト ボックス 14">
            <a:extLst>
              <a:ext uri="{FF2B5EF4-FFF2-40B4-BE49-F238E27FC236}">
                <a16:creationId xmlns:a16="http://schemas.microsoft.com/office/drawing/2014/main" id="{FE5067D2-A7AB-9A43-711C-A5D7B7CD44C3}"/>
              </a:ext>
            </a:extLst>
          </p:cNvPr>
          <p:cNvSpPr txBox="1"/>
          <p:nvPr/>
        </p:nvSpPr>
        <p:spPr>
          <a:xfrm>
            <a:off x="256478" y="926244"/>
            <a:ext cx="9367024" cy="461665"/>
          </a:xfrm>
          <a:prstGeom prst="rect">
            <a:avLst/>
          </a:prstGeom>
          <a:noFill/>
        </p:spPr>
        <p:txBody>
          <a:bodyPr wrap="square" rtlCol="0">
            <a:spAutoFit/>
          </a:bodyPr>
          <a:lstStyle/>
          <a:p>
            <a:r>
              <a:rPr kumimoji="1" lang="ja-JP" altLang="en-US" sz="1200" b="1" dirty="0">
                <a:latin typeface="+mn-ea"/>
              </a:rPr>
              <a:t>（５）実施主体の適格性</a:t>
            </a:r>
            <a:endParaRPr kumimoji="1" lang="en-US" altLang="ja-JP" sz="1200" b="1" dirty="0">
              <a:latin typeface="+mn-ea"/>
            </a:endParaRPr>
          </a:p>
          <a:p>
            <a:r>
              <a:rPr kumimoji="1" lang="ja-JP" altLang="en-US" sz="1200" dirty="0">
                <a:latin typeface="+mn-ea"/>
              </a:rPr>
              <a:t>　本事業に関連する業務実績等について記載してください。</a:t>
            </a:r>
          </a:p>
        </p:txBody>
      </p:sp>
      <p:sp>
        <p:nvSpPr>
          <p:cNvPr id="17" name="テキスト ボックス 16">
            <a:extLst>
              <a:ext uri="{FF2B5EF4-FFF2-40B4-BE49-F238E27FC236}">
                <a16:creationId xmlns:a16="http://schemas.microsoft.com/office/drawing/2014/main" id="{E9A8150A-D7B2-C64D-22C7-62DA89F22AEA}"/>
              </a:ext>
            </a:extLst>
          </p:cNvPr>
          <p:cNvSpPr txBox="1"/>
          <p:nvPr/>
        </p:nvSpPr>
        <p:spPr>
          <a:xfrm>
            <a:off x="9906000" y="631051"/>
            <a:ext cx="1415772" cy="276999"/>
          </a:xfrm>
          <a:prstGeom prst="rect">
            <a:avLst/>
          </a:prstGeom>
          <a:noFill/>
        </p:spPr>
        <p:txBody>
          <a:bodyPr wrap="none" rtlCol="0">
            <a:spAutoFit/>
          </a:bodyPr>
          <a:lstStyle/>
          <a:p>
            <a:r>
              <a:rPr kumimoji="1" lang="ja-JP" altLang="en-US" sz="1200" dirty="0"/>
              <a:t>記入時の注意事項</a:t>
            </a:r>
          </a:p>
        </p:txBody>
      </p:sp>
      <p:sp>
        <p:nvSpPr>
          <p:cNvPr id="18" name="テキスト ボックス 17">
            <a:extLst>
              <a:ext uri="{FF2B5EF4-FFF2-40B4-BE49-F238E27FC236}">
                <a16:creationId xmlns:a16="http://schemas.microsoft.com/office/drawing/2014/main" id="{66E65786-6805-E0E1-3828-620B39162940}"/>
              </a:ext>
            </a:extLst>
          </p:cNvPr>
          <p:cNvSpPr txBox="1"/>
          <p:nvPr/>
        </p:nvSpPr>
        <p:spPr>
          <a:xfrm>
            <a:off x="10008220" y="1022440"/>
            <a:ext cx="3068683" cy="461665"/>
          </a:xfrm>
          <a:prstGeom prst="rect">
            <a:avLst/>
          </a:prstGeom>
          <a:noFill/>
        </p:spPr>
        <p:txBody>
          <a:bodyPr wrap="square" rtlCol="0">
            <a:spAutoFit/>
          </a:bodyPr>
          <a:lstStyle/>
          <a:p>
            <a:r>
              <a:rPr lang="ja-JP" altLang="en-US" sz="1200" dirty="0"/>
              <a:t>過去の類似・関連事業の実績、実施内容等（事例等）を記載してください。</a:t>
            </a:r>
            <a:endParaRPr lang="en-US" altLang="ja-JP" sz="1200" dirty="0"/>
          </a:p>
        </p:txBody>
      </p:sp>
      <p:sp>
        <p:nvSpPr>
          <p:cNvPr id="19" name="正方形/長方形 18">
            <a:extLst>
              <a:ext uri="{FF2B5EF4-FFF2-40B4-BE49-F238E27FC236}">
                <a16:creationId xmlns:a16="http://schemas.microsoft.com/office/drawing/2014/main" id="{EF7EDFC3-791C-3F13-ED5A-57E0E097B75B}"/>
              </a:ext>
            </a:extLst>
          </p:cNvPr>
          <p:cNvSpPr/>
          <p:nvPr/>
        </p:nvSpPr>
        <p:spPr>
          <a:xfrm>
            <a:off x="256478" y="1411259"/>
            <a:ext cx="9367024" cy="4980016"/>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422832796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1409</TotalTime>
  <Words>2229</Words>
  <PresentationFormat>A4 210 x 297 mm</PresentationFormat>
  <Paragraphs>135</Paragraphs>
  <Slides>17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HGPGothicE</vt:lpstr>
      <vt:lpstr>Meiryo UI</vt:lpstr>
      <vt:lpstr>ＭＳ ゴシック</vt:lpstr>
      <vt:lpstr>ＭＳ 明朝</vt:lpstr>
      <vt:lpstr>游ゴシック</vt:lpstr>
      <vt:lpstr>Arial</vt:lpstr>
      <vt:lpstr>Office テーマ</vt:lpstr>
      <vt:lpstr>別紙様式１－３　事業実施計画書（取組内容に関する事項）</vt:lpstr>
      <vt:lpstr>【はじめに】計画書に関するご案内</vt:lpstr>
      <vt:lpstr>事業概要</vt:lpstr>
      <vt:lpstr>事業概要</vt:lpstr>
      <vt:lpstr>事業計画</vt:lpstr>
      <vt:lpstr>事業計画</vt:lpstr>
      <vt:lpstr>事業計画</vt:lpstr>
      <vt:lpstr>事業計画</vt:lpstr>
      <vt:lpstr>事業計画</vt:lpstr>
      <vt:lpstr>効果・波及性</vt:lpstr>
      <vt:lpstr>効果・波及性</vt:lpstr>
      <vt:lpstr>効果・波及性</vt:lpstr>
      <vt:lpstr>事業の優位性及び独創性</vt:lpstr>
      <vt:lpstr>事業の優位性及び独創性</vt:lpstr>
      <vt:lpstr>行政施策等との関係性</vt:lpstr>
      <vt:lpstr>評価基準との整合性</vt:lpstr>
      <vt:lpstr>評価基準との整合性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2023-03-28T02:26:15Z</dcterms:created>
  <dcterms:modified xsi:type="dcterms:W3CDTF">2025-04-01T05:29:00Z</dcterms:modified>
</cp:coreProperties>
</file>