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3" r:id="rId3"/>
    <p:sldId id="283" r:id="rId4"/>
    <p:sldId id="284" r:id="rId5"/>
    <p:sldId id="269" r:id="rId6"/>
    <p:sldId id="274" r:id="rId7"/>
    <p:sldId id="275" r:id="rId8"/>
    <p:sldId id="276" r:id="rId9"/>
    <p:sldId id="277" r:id="rId10"/>
    <p:sldId id="278" r:id="rId11"/>
    <p:sldId id="281" r:id="rId12"/>
    <p:sldId id="286" r:id="rId13"/>
    <p:sldId id="287" r:id="rId14"/>
    <p:sldId id="280" r:id="rId1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8B4F5-23F5-4557-A17E-E35E43ADFAFB}" v="6" dt="2024-03-21T01:42:37.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93510" autoAdjust="0"/>
  </p:normalViewPr>
  <p:slideViewPr>
    <p:cSldViewPr snapToGrid="0">
      <p:cViewPr varScale="1">
        <p:scale>
          <a:sx n="85" d="100"/>
          <a:sy n="85" d="100"/>
        </p:scale>
        <p:origin x="92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7F1737-59E6-4CED-9270-A4B9EF8ECD29}"/>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6FF7317-8961-44EF-A789-AAE18945D8C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8AA2EF-6EF6-4D40-A0AA-6BD9116546AE}"/>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24BE40BD-2AD4-4B4A-87E2-0600F1A70A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078A73-7042-44EC-9785-EF33CFE5AD6E}"/>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64922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A1B26-4D8C-424A-BA97-7CB1026EBEC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A3A20D1-FB75-43F8-B2E8-4E81123C64E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AE1A75-83AD-4511-B4AC-C7A92A700177}"/>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FFB79D42-C392-45F9-8C4A-577A03F96A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2E9711-12AE-421F-ABC1-C447A9AAC7C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19653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F3773B5-CD21-422B-B5F5-A951AE146BC7}"/>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D8A42F-3D38-4B85-991F-855BFE3BA401}"/>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7B99B6-228A-49EA-8DEE-03CA47D007FF}"/>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E52A1EAB-2DD8-48AB-BEE9-E6BA0E7901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A20BF6-51FD-423B-9982-EC1A92FB9296}"/>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58523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B">
    <p:spTree>
      <p:nvGrpSpPr>
        <p:cNvPr id="1" name=""/>
        <p:cNvGrpSpPr/>
        <p:nvPr/>
      </p:nvGrpSpPr>
      <p:grpSpPr>
        <a:xfrm>
          <a:off x="0" y="0"/>
          <a:ext cx="0" cy="0"/>
          <a:chOff x="0" y="0"/>
          <a:chExt cx="0" cy="0"/>
        </a:xfrm>
      </p:grpSpPr>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a:defRPr lang="ja-JP" altLang="en-US" sz="2400" b="1" spc="0">
                <a:solidFill>
                  <a:schemeClr val="accent6"/>
                </a:solidFill>
                <a:latin typeface="Meiryo UI" panose="020B0604030504040204" pitchFamily="50" charset="-128"/>
                <a:ea typeface="Meiryo UI" panose="020B0604030504040204" pitchFamily="50" charset="-128"/>
                <a:cs typeface="Arial"/>
              </a:defRPr>
            </a:lvl1pPr>
          </a:lstStyle>
          <a:p>
            <a:pPr marL="184005" marR="0" lvl="0" indent="-184005" latinLnBrk="0">
              <a:lnSpc>
                <a:spcPct val="100000"/>
              </a:lnSpc>
              <a:spcBef>
                <a:spcPct val="20000"/>
              </a:spcBef>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TextBox 12"/>
          <p:cNvSpPr txBox="1"/>
          <p:nvPr userDrawn="1"/>
        </p:nvSpPr>
        <p:spPr>
          <a:xfrm>
            <a:off x="581295" y="6593331"/>
            <a:ext cx="3521781"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bg1"/>
                </a:solidFill>
                <a:latin typeface="HGPGothicE" charset="-128"/>
                <a:ea typeface="HGPGothicE" charset="-128"/>
                <a:cs typeface="Meiryo UI" pitchFamily="50" charset="-128"/>
              </a:rPr>
              <a:t>NTT DATA INSTITUTE OF MANAGEMENT CONSULTING, Inc.</a:t>
            </a:r>
            <a:endParaRPr kumimoji="0" lang="en-US" altLang="ja-JP" sz="800" b="0" i="0"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9" name="TextBox 16"/>
          <p:cNvSpPr txBox="1"/>
          <p:nvPr userDrawn="1"/>
        </p:nvSpPr>
        <p:spPr>
          <a:xfrm>
            <a:off x="4679245" y="6555142"/>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eiryo UI" panose="020B0604030504040204" pitchFamily="50" charset="-128"/>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eiryo UI" panose="020B0604030504040204" pitchFamily="50" charset="-128"/>
              <a:ea typeface="Meiryo UI" panose="020B0604030504040204" pitchFamily="50" charset="-128"/>
              <a:cs typeface="HGPGothicE" charset="-128"/>
            </a:endParaRPr>
          </a:p>
        </p:txBody>
      </p:sp>
      <p:pic>
        <p:nvPicPr>
          <p:cNvPr id="10" name="図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993706946"/>
      </p:ext>
    </p:extLst>
  </p:cSld>
  <p:clrMapOvr>
    <a:masterClrMapping/>
  </p:clrMapOvr>
  <p:extLst>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F0D5F-CA5F-4F3F-9EE1-3915A6F50D9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7AD1B0-D0B6-4837-84A0-FAE84DE0D9C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FD59794-83CC-4FDE-9E1E-112C44DF6A8A}"/>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E85EDBEA-0246-4B53-8641-9315D77432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28583B-B67F-422B-B57D-4F3E30CCE16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81181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F5C0B3-F666-4283-8A42-955CFF85DC6B}"/>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D43EA4-A015-4172-A129-B0F5405EAAB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8D86D6-771B-437F-B1F6-064F3D82FE85}"/>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0D553989-1D30-4DB0-A249-BDA94D2D3B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ABB16D-86F4-4E55-BC66-5D400EEAAF9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67662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3ED23-CA3E-4DB0-9E07-041414B368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D39BAA-2F70-40C9-B3D3-51C58D6210F2}"/>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5CFC2C-3F79-4CE1-9C72-375D449DB4ED}"/>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1CAD009-0546-4604-8B7A-2983D094989A}"/>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5100CF75-56BD-48C3-9753-276C138347B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9DCF3C-CE6F-45D3-8931-B9AF06812AE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351731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31C66A-20A1-45F2-869E-588BFEE9E01F}"/>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DC145C-6A53-4D44-9450-FFC8885A5F4D}"/>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F2A47D-0442-4D11-BD4C-DA32D6150CDE}"/>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6225CB1-D9E1-4AE4-81C5-5E2F96914640}"/>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8A5D29-6413-407F-8970-3A0A4DBBF0CC}"/>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8DF4B1D-014F-4EB6-9AAA-AA8F3CBBF182}"/>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8" name="フッター プレースホルダー 7">
            <a:extLst>
              <a:ext uri="{FF2B5EF4-FFF2-40B4-BE49-F238E27FC236}">
                <a16:creationId xmlns:a16="http://schemas.microsoft.com/office/drawing/2014/main" id="{00F9BA1E-3F35-4642-A702-B000BC6F33D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AC99935-F6A2-443D-9198-7215B94E2723}"/>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57968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85D6C0-567A-434D-8B68-E68680DDF3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47B415-2FF4-49ED-A2F4-73F98C5568C9}"/>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4" name="フッター プレースホルダー 3">
            <a:extLst>
              <a:ext uri="{FF2B5EF4-FFF2-40B4-BE49-F238E27FC236}">
                <a16:creationId xmlns:a16="http://schemas.microsoft.com/office/drawing/2014/main" id="{8B6A47B0-1B48-42D0-8628-CECBBD3FF2C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E8C8EF9-937B-44D9-8A0B-18178A1FA5EF}"/>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23667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93022E-2C25-4EE7-8FD8-4D3A0D2019CE}"/>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3" name="フッター プレースホルダー 2">
            <a:extLst>
              <a:ext uri="{FF2B5EF4-FFF2-40B4-BE49-F238E27FC236}">
                <a16:creationId xmlns:a16="http://schemas.microsoft.com/office/drawing/2014/main" id="{AB7917D3-1C3F-4B29-989E-6F27EB2EDC5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F1A374-B66F-4361-8D1F-0A0F8EB06745}"/>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1068429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4AE95-BA5B-4E0A-AC7C-718E6AC19C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04D79EF-A566-4C63-B66D-62B924FE6942}"/>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9D7C881-5421-4E76-8532-68EF1454111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6F5A2A-1E50-4884-8736-66418C919F27}"/>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914CE4D0-D64D-449F-BA6B-BD6C48AECE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088F5CC-7CE7-4413-8CA3-70868269B940}"/>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282288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02100F-FD64-4FE3-814D-70203C6B3EAB}"/>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56636-2DD7-4016-9EF2-503841BB898E}"/>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C0976DB0-75D1-4BAE-9750-2E705A15BECC}"/>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F83602-E10C-4E6E-B22C-153CA100BD7C}"/>
              </a:ext>
            </a:extLst>
          </p:cNvPr>
          <p:cNvSpPr>
            <a:spLocks noGrp="1"/>
          </p:cNvSpPr>
          <p:nvPr>
            <p:ph type="dt" sz="half" idx="10"/>
          </p:nvPr>
        </p:nvSpPr>
        <p:spPr/>
        <p:txBody>
          <a:bodyPr/>
          <a:lstStyle/>
          <a:p>
            <a:fld id="{791101C2-435B-41D5-85F1-E0D325CF6CFF}" type="datetimeFigureOut">
              <a:rPr kumimoji="1" lang="ja-JP" altLang="en-US" smtClean="0"/>
              <a:t>2024/4/5</a:t>
            </a:fld>
            <a:endParaRPr kumimoji="1" lang="ja-JP" altLang="en-US"/>
          </a:p>
        </p:txBody>
      </p:sp>
      <p:sp>
        <p:nvSpPr>
          <p:cNvPr id="6" name="フッター プレースホルダー 5">
            <a:extLst>
              <a:ext uri="{FF2B5EF4-FFF2-40B4-BE49-F238E27FC236}">
                <a16:creationId xmlns:a16="http://schemas.microsoft.com/office/drawing/2014/main" id="{DFFA4572-8381-441D-A986-593650A1AA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73144E-092B-43B1-BE2E-DE5D89D70BB2}"/>
              </a:ext>
            </a:extLst>
          </p:cNvPr>
          <p:cNvSpPr>
            <a:spLocks noGrp="1"/>
          </p:cNvSpPr>
          <p:nvPr>
            <p:ph type="sldNum" sz="quarter" idx="12"/>
          </p:nvPr>
        </p:nvSpPr>
        <p:spPr/>
        <p:txBody>
          <a:body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00235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AB992C3-DFD4-460D-B073-5CCAE5D811DF}"/>
              </a:ext>
            </a:extLst>
          </p:cNvPr>
          <p:cNvSpPr>
            <a:spLocks noGrp="1"/>
          </p:cNvSpPr>
          <p:nvPr>
            <p:ph type="title"/>
          </p:nvPr>
        </p:nvSpPr>
        <p:spPr>
          <a:xfrm>
            <a:off x="186768" y="136524"/>
            <a:ext cx="9533881" cy="532798"/>
          </a:xfrm>
          <a:prstGeom prst="rect">
            <a:avLst/>
          </a:prstGeom>
        </p:spPr>
        <p:txBody>
          <a:bodyPr vert="horz" lIns="91440" tIns="45720" rIns="91440" bIns="45720" rtlCol="0" anchor="ctr">
            <a:noAutofit/>
          </a:bodyPr>
          <a:lstStyle/>
          <a:p>
            <a:r>
              <a:rPr kumimoji="1" lang="en-US" altLang="ja-JP" dirty="0"/>
              <a:t>[</a:t>
            </a:r>
            <a:r>
              <a:rPr kumimoji="1" lang="ja-JP" altLang="en-US" dirty="0"/>
              <a:t>タイトル</a:t>
            </a:r>
            <a:r>
              <a:rPr kumimoji="1" lang="en-US" altLang="ja-JP" dirty="0"/>
              <a:t>]</a:t>
            </a:r>
            <a:endParaRPr kumimoji="1" lang="ja-JP" altLang="en-US" dirty="0"/>
          </a:p>
        </p:txBody>
      </p:sp>
      <p:sp>
        <p:nvSpPr>
          <p:cNvPr id="3" name="テキスト プレースホルダー 2">
            <a:extLst>
              <a:ext uri="{FF2B5EF4-FFF2-40B4-BE49-F238E27FC236}">
                <a16:creationId xmlns:a16="http://schemas.microsoft.com/office/drawing/2014/main" id="{C6FF539F-FB07-42CE-9BDC-3936A2473BFE}"/>
              </a:ext>
            </a:extLst>
          </p:cNvPr>
          <p:cNvSpPr>
            <a:spLocks noGrp="1"/>
          </p:cNvSpPr>
          <p:nvPr>
            <p:ph type="body" idx="1"/>
          </p:nvPr>
        </p:nvSpPr>
        <p:spPr>
          <a:xfrm>
            <a:off x="186768" y="906162"/>
            <a:ext cx="9533881" cy="5270801"/>
          </a:xfrm>
          <a:prstGeom prst="rect">
            <a:avLst/>
          </a:prstGeom>
          <a:ln>
            <a:solidFill>
              <a:schemeClr val="accent6"/>
            </a:solidFill>
          </a:ln>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FB47C06-6DB2-4956-8AF0-3312671D3B9E}"/>
              </a:ext>
            </a:extLst>
          </p:cNvPr>
          <p:cNvSpPr>
            <a:spLocks noGrp="1"/>
          </p:cNvSpPr>
          <p:nvPr>
            <p:ph type="dt" sz="half" idx="2"/>
          </p:nvPr>
        </p:nvSpPr>
        <p:spPr>
          <a:xfrm>
            <a:off x="186768" y="6356351"/>
            <a:ext cx="272312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791101C2-435B-41D5-85F1-E0D325CF6CFF}" type="datetimeFigureOut">
              <a:rPr kumimoji="1" lang="ja-JP" altLang="en-US" smtClean="0"/>
              <a:t>2024/4/5</a:t>
            </a:fld>
            <a:endParaRPr kumimoji="1" lang="ja-JP" altLang="en-US"/>
          </a:p>
        </p:txBody>
      </p:sp>
      <p:sp>
        <p:nvSpPr>
          <p:cNvPr id="5" name="フッター プレースホルダー 4">
            <a:extLst>
              <a:ext uri="{FF2B5EF4-FFF2-40B4-BE49-F238E27FC236}">
                <a16:creationId xmlns:a16="http://schemas.microsoft.com/office/drawing/2014/main" id="{C3AE6A22-ACEF-46E4-95F9-E3ECA02E5FBA}"/>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CD2C28-C40C-46CF-B0F0-E5DC025B1773}"/>
              </a:ext>
            </a:extLst>
          </p:cNvPr>
          <p:cNvSpPr>
            <a:spLocks noGrp="1"/>
          </p:cNvSpPr>
          <p:nvPr>
            <p:ph type="sldNum" sz="quarter" idx="4"/>
          </p:nvPr>
        </p:nvSpPr>
        <p:spPr>
          <a:xfrm>
            <a:off x="6996112" y="6356351"/>
            <a:ext cx="2723119"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14CAFF5-042F-43C0-8981-3A4FB9CB22F0}" type="slidenum">
              <a:rPr kumimoji="1" lang="ja-JP" altLang="en-US" smtClean="0"/>
              <a:t>‹#›</a:t>
            </a:fld>
            <a:endParaRPr kumimoji="1" lang="ja-JP" altLang="en-US"/>
          </a:p>
        </p:txBody>
      </p:sp>
    </p:spTree>
    <p:extLst>
      <p:ext uri="{BB962C8B-B14F-4D97-AF65-F5344CB8AC3E}">
        <p14:creationId xmlns:p14="http://schemas.microsoft.com/office/powerpoint/2010/main" val="350238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742950" rtl="0" eaLnBrk="1" latinLnBrk="0" hangingPunct="1">
        <a:lnSpc>
          <a:spcPct val="90000"/>
        </a:lnSpc>
        <a:spcBef>
          <a:spcPct val="0"/>
        </a:spcBef>
        <a:buNone/>
        <a:defRPr kumimoji="1" sz="3200" b="1" kern="1200">
          <a:solidFill>
            <a:schemeClr val="accent6"/>
          </a:solidFill>
          <a:latin typeface="+mn-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000"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80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00"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91206782-6FD6-49C0-A2E8-40435D40F01D}"/>
              </a:ext>
            </a:extLst>
          </p:cNvPr>
          <p:cNvGrpSpPr/>
          <p:nvPr/>
        </p:nvGrpSpPr>
        <p:grpSpPr>
          <a:xfrm>
            <a:off x="282495" y="3102436"/>
            <a:ext cx="9367025" cy="653128"/>
            <a:chOff x="282495" y="3102436"/>
            <a:chExt cx="9367025" cy="653128"/>
          </a:xfrm>
        </p:grpSpPr>
        <p:sp>
          <p:nvSpPr>
            <p:cNvPr id="8" name="正方形/長方形 7"/>
            <p:cNvSpPr/>
            <p:nvPr/>
          </p:nvSpPr>
          <p:spPr>
            <a:xfrm>
              <a:off x="1560575" y="3102436"/>
              <a:ext cx="8088945" cy="653128"/>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rPr>
                <a:t>　</a:t>
              </a:r>
              <a:r>
                <a:rPr lang="en-US" altLang="ja-JP" b="1" dirty="0">
                  <a:solidFill>
                    <a:schemeClr val="tx1"/>
                  </a:solidFill>
                </a:rPr>
                <a:t>(</a:t>
              </a:r>
              <a:r>
                <a:rPr lang="ja-JP" altLang="en-US" b="1" dirty="0">
                  <a:solidFill>
                    <a:schemeClr val="tx1"/>
                  </a:solidFill>
                </a:rPr>
                <a:t>事業名</a:t>
              </a:r>
              <a:r>
                <a:rPr lang="en-US" altLang="ja-JP" b="1" dirty="0">
                  <a:solidFill>
                    <a:schemeClr val="tx1"/>
                  </a:solidFill>
                </a:rPr>
                <a:t>)</a:t>
              </a:r>
              <a:endParaRPr kumimoji="1" lang="ja-JP" altLang="en-US" dirty="0"/>
            </a:p>
          </p:txBody>
        </p:sp>
        <p:sp>
          <p:nvSpPr>
            <p:cNvPr id="9" name="正方形/長方形 8">
              <a:extLst>
                <a:ext uri="{FF2B5EF4-FFF2-40B4-BE49-F238E27FC236}">
                  <a16:creationId xmlns:a16="http://schemas.microsoft.com/office/drawing/2014/main" id="{81612BDB-627B-43E5-970B-AF38AF340064}"/>
                </a:ext>
              </a:extLst>
            </p:cNvPr>
            <p:cNvSpPr/>
            <p:nvPr/>
          </p:nvSpPr>
          <p:spPr>
            <a:xfrm>
              <a:off x="282495" y="3102436"/>
              <a:ext cx="1278080" cy="653128"/>
            </a:xfrm>
            <a:prstGeom prst="rect">
              <a:avLst/>
            </a:prstGeom>
            <a:solidFill>
              <a:schemeClr val="accent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タイトル 1"/>
          <p:cNvSpPr>
            <a:spLocks noGrp="1"/>
          </p:cNvSpPr>
          <p:nvPr>
            <p:ph type="title"/>
          </p:nvPr>
        </p:nvSpPr>
        <p:spPr>
          <a:xfrm>
            <a:off x="139903" y="2097898"/>
            <a:ext cx="9623250" cy="722902"/>
          </a:xfrm>
        </p:spPr>
        <p:txBody>
          <a:bodyPr/>
          <a:lstStyle/>
          <a:p>
            <a:r>
              <a:rPr lang="ja-JP" altLang="en-US" dirty="0">
                <a:latin typeface="+mn-lt"/>
              </a:rPr>
              <a:t>別紙様式１－３　事業実施計画書（取組内容に関する事項）</a:t>
            </a:r>
            <a:endParaRPr kumimoji="1" lang="ja-JP" altLang="en-US" dirty="0">
              <a:latin typeface="+mn-lt"/>
            </a:endParaRPr>
          </a:p>
        </p:txBody>
      </p:sp>
      <p:sp>
        <p:nvSpPr>
          <p:cNvPr id="3" name="テキスト ボックス 2"/>
          <p:cNvSpPr txBox="1"/>
          <p:nvPr/>
        </p:nvSpPr>
        <p:spPr>
          <a:xfrm>
            <a:off x="461667" y="3267353"/>
            <a:ext cx="940413" cy="372731"/>
          </a:xfrm>
          <a:prstGeom prst="rect">
            <a:avLst/>
          </a:prstGeom>
          <a:noFill/>
          <a:ln w="38100">
            <a:noFill/>
          </a:ln>
        </p:spPr>
        <p:txBody>
          <a:bodyPr wrap="square" rtlCol="0">
            <a:spAutoFit/>
          </a:bodyPr>
          <a:lstStyle/>
          <a:p>
            <a:r>
              <a:rPr lang="ja-JP" altLang="en-US" b="1" dirty="0">
                <a:solidFill>
                  <a:schemeClr val="bg1"/>
                </a:solidFill>
              </a:rPr>
              <a:t>事業名</a:t>
            </a:r>
            <a:endParaRPr lang="en-US" altLang="ja-JP" b="1" dirty="0">
              <a:solidFill>
                <a:schemeClr val="bg1"/>
              </a:solidFill>
            </a:endParaRPr>
          </a:p>
        </p:txBody>
      </p:sp>
    </p:spTree>
    <p:extLst>
      <p:ext uri="{BB962C8B-B14F-4D97-AF65-F5344CB8AC3E}">
        <p14:creationId xmlns:p14="http://schemas.microsoft.com/office/powerpoint/2010/main" val="275372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（２）ターゲットの把握</a:t>
            </a:r>
          </a:p>
        </p:txBody>
      </p:sp>
      <p:sp>
        <p:nvSpPr>
          <p:cNvPr id="8" name="テキスト ボックス 7"/>
          <p:cNvSpPr txBox="1"/>
          <p:nvPr/>
        </p:nvSpPr>
        <p:spPr>
          <a:xfrm>
            <a:off x="275062" y="1104159"/>
            <a:ext cx="9374459"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本事業の取組により、これまで訴求できなかった層の意向や行動を喚起する可能性のある成果を得ることが期待できるかについて記載してください。 </a:t>
            </a:r>
            <a:endParaRPr lang="en-US" altLang="ja-JP" sz="1400" dirty="0">
              <a:solidFill>
                <a:srgbClr val="FF0000"/>
              </a:solidFill>
            </a:endParaRPr>
          </a:p>
        </p:txBody>
      </p:sp>
      <p:sp>
        <p:nvSpPr>
          <p:cNvPr id="6" name="正方形/長方形 5"/>
          <p:cNvSpPr/>
          <p:nvPr/>
        </p:nvSpPr>
        <p:spPr>
          <a:xfrm>
            <a:off x="8507506" y="-2533"/>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効果・波及性</a:t>
            </a:r>
            <a:endParaRPr lang="en-US" altLang="ja-JP" sz="1000" b="1" dirty="0">
              <a:solidFill>
                <a:schemeClr val="bg1"/>
              </a:solidFill>
            </a:endParaRPr>
          </a:p>
          <a:p>
            <a:pPr algn="ctr"/>
            <a:r>
              <a:rPr lang="ja-JP" altLang="en-US" sz="1000" b="1" dirty="0">
                <a:solidFill>
                  <a:schemeClr val="bg1"/>
                </a:solidFill>
              </a:rPr>
              <a:t> ③ターゲットの獲得</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a:extLst>
              <a:ext uri="{FF2B5EF4-FFF2-40B4-BE49-F238E27FC236}">
                <a16:creationId xmlns:a16="http://schemas.microsoft.com/office/drawing/2014/main" id="{CF6996AD-92C6-428A-8A2C-ED194B39231F}"/>
              </a:ext>
            </a:extLst>
          </p:cNvPr>
          <p:cNvSpPr>
            <a:spLocks noGrp="1"/>
          </p:cNvSpPr>
          <p:nvPr>
            <p:ph type="title"/>
          </p:nvPr>
        </p:nvSpPr>
        <p:spPr>
          <a:xfrm>
            <a:off x="139700" y="0"/>
            <a:ext cx="9623425" cy="722313"/>
          </a:xfrm>
        </p:spPr>
        <p:txBody>
          <a:bodyPr>
            <a:normAutofit/>
          </a:bodyPr>
          <a:lstStyle/>
          <a:p>
            <a:r>
              <a:rPr lang="ja-JP" altLang="en-US" dirty="0">
                <a:latin typeface="+mn-lt"/>
              </a:rPr>
              <a:t>３</a:t>
            </a:r>
            <a:r>
              <a:rPr lang="ja-JP" altLang="ja-JP" dirty="0">
                <a:latin typeface="+mn-lt"/>
              </a:rPr>
              <a:t>　</a:t>
            </a:r>
            <a:r>
              <a:rPr lang="ja-JP" altLang="en-US" dirty="0">
                <a:latin typeface="+mn-lt"/>
              </a:rPr>
              <a:t>効果・波及性</a:t>
            </a:r>
            <a:endParaRPr kumimoji="1" lang="ja-JP" altLang="en-US" dirty="0">
              <a:latin typeface="+mn-lt"/>
            </a:endParaRPr>
          </a:p>
        </p:txBody>
      </p:sp>
    </p:spTree>
    <p:extLst>
      <p:ext uri="{BB962C8B-B14F-4D97-AF65-F5344CB8AC3E}">
        <p14:creationId xmlns:p14="http://schemas.microsoft.com/office/powerpoint/2010/main" val="2827160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（３）波及効果</a:t>
            </a:r>
          </a:p>
        </p:txBody>
      </p:sp>
      <p:sp>
        <p:nvSpPr>
          <p:cNvPr id="8" name="テキスト ボックス 7"/>
          <p:cNvSpPr txBox="1"/>
          <p:nvPr/>
        </p:nvSpPr>
        <p:spPr>
          <a:xfrm>
            <a:off x="282498" y="1108597"/>
            <a:ext cx="9367024"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本事業による取組により実証した内容は、先進的なビジネスモデルとして関連産業等への公益な波及効果が期待できるかについて記載してください。</a:t>
            </a:r>
            <a:endParaRPr lang="en-US" altLang="ja-JP" sz="1400" dirty="0">
              <a:solidFill>
                <a:srgbClr val="FF0000"/>
              </a:solidFill>
            </a:endParaRPr>
          </a:p>
        </p:txBody>
      </p:sp>
      <p:sp>
        <p:nvSpPr>
          <p:cNvPr id="6" name="正方形/長方形 5"/>
          <p:cNvSpPr/>
          <p:nvPr/>
        </p:nvSpPr>
        <p:spPr>
          <a:xfrm>
            <a:off x="8507506" y="-2356"/>
            <a:ext cx="1398494" cy="6975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効果・波及性</a:t>
            </a:r>
            <a:endParaRPr lang="en-US" altLang="ja-JP" sz="1000" b="1" dirty="0">
              <a:solidFill>
                <a:schemeClr val="bg1"/>
              </a:solidFill>
            </a:endParaRPr>
          </a:p>
          <a:p>
            <a:pPr algn="ctr"/>
            <a:r>
              <a:rPr lang="ja-JP" altLang="en-US" sz="1000" b="1" dirty="0">
                <a:solidFill>
                  <a:schemeClr val="bg1"/>
                </a:solidFill>
              </a:rPr>
              <a:t> ④波及の可能性・</a:t>
            </a:r>
            <a:br>
              <a:rPr lang="en-US" altLang="ja-JP" sz="1000" b="1" dirty="0">
                <a:solidFill>
                  <a:schemeClr val="bg1"/>
                </a:solidFill>
              </a:rPr>
            </a:br>
            <a:r>
              <a:rPr lang="ja-JP" altLang="en-US" sz="1000" b="1" dirty="0">
                <a:solidFill>
                  <a:schemeClr val="bg1"/>
                </a:solidFill>
              </a:rPr>
              <a:t>公益性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a:extLst>
              <a:ext uri="{FF2B5EF4-FFF2-40B4-BE49-F238E27FC236}">
                <a16:creationId xmlns:a16="http://schemas.microsoft.com/office/drawing/2014/main" id="{D5C295EC-AC78-47BE-94C5-5020583F13E8}"/>
              </a:ext>
            </a:extLst>
          </p:cNvPr>
          <p:cNvSpPr>
            <a:spLocks noGrp="1"/>
          </p:cNvSpPr>
          <p:nvPr>
            <p:ph type="title"/>
          </p:nvPr>
        </p:nvSpPr>
        <p:spPr>
          <a:xfrm>
            <a:off x="139700" y="0"/>
            <a:ext cx="9623425" cy="722313"/>
          </a:xfrm>
        </p:spPr>
        <p:txBody>
          <a:bodyPr>
            <a:normAutofit/>
          </a:bodyPr>
          <a:lstStyle/>
          <a:p>
            <a:r>
              <a:rPr lang="ja-JP" altLang="en-US" dirty="0">
                <a:latin typeface="+mn-lt"/>
              </a:rPr>
              <a:t>３</a:t>
            </a:r>
            <a:r>
              <a:rPr lang="ja-JP" altLang="ja-JP" dirty="0">
                <a:latin typeface="+mn-lt"/>
              </a:rPr>
              <a:t>　</a:t>
            </a:r>
            <a:r>
              <a:rPr lang="ja-JP" altLang="en-US" dirty="0">
                <a:latin typeface="+mn-lt"/>
              </a:rPr>
              <a:t>効果・波及性</a:t>
            </a:r>
            <a:endParaRPr kumimoji="1" lang="ja-JP" altLang="en-US" dirty="0">
              <a:latin typeface="+mn-lt"/>
            </a:endParaRPr>
          </a:p>
        </p:txBody>
      </p:sp>
    </p:spTree>
    <p:extLst>
      <p:ext uri="{BB962C8B-B14F-4D97-AF65-F5344CB8AC3E}">
        <p14:creationId xmlns:p14="http://schemas.microsoft.com/office/powerpoint/2010/main" val="4240707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97365" y="1042666"/>
            <a:ext cx="9344722" cy="307777"/>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本事業で実証するビジネスモデル等が、どのような点で優れているのか記載してください。</a:t>
            </a:r>
            <a:endParaRPr lang="en-US" altLang="ja-JP" sz="1400" dirty="0">
              <a:solidFill>
                <a:schemeClr val="bg1">
                  <a:lumMod val="65000"/>
                </a:schemeClr>
              </a:solidFill>
            </a:endParaRPr>
          </a:p>
        </p:txBody>
      </p:sp>
      <p:sp>
        <p:nvSpPr>
          <p:cNvPr id="6" name="正方形/長方形 5"/>
          <p:cNvSpPr/>
          <p:nvPr/>
        </p:nvSpPr>
        <p:spPr>
          <a:xfrm>
            <a:off x="8507506" y="0"/>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優位性・独創性 </a:t>
            </a:r>
            <a:endParaRPr lang="en-US" altLang="ja-JP" sz="1000" b="1" dirty="0">
              <a:solidFill>
                <a:schemeClr val="bg1"/>
              </a:solidFill>
            </a:endParaRPr>
          </a:p>
          <a:p>
            <a:pPr algn="ctr"/>
            <a:r>
              <a:rPr lang="ja-JP" altLang="en-US" sz="1000" b="1" dirty="0">
                <a:solidFill>
                  <a:schemeClr val="bg1"/>
                </a:solidFill>
              </a:rPr>
              <a:t>①優位性</a:t>
            </a:r>
            <a:endParaRPr kumimoji="1" lang="ja-JP" altLang="en-US" sz="1000" b="1" dirty="0">
              <a:solidFill>
                <a:schemeClr val="bg1"/>
              </a:solidFill>
            </a:endParaRPr>
          </a:p>
        </p:txBody>
      </p:sp>
      <p:sp>
        <p:nvSpPr>
          <p:cNvPr id="7" name="正方形/長方形 6"/>
          <p:cNvSpPr/>
          <p:nvPr/>
        </p:nvSpPr>
        <p:spPr>
          <a:xfrm>
            <a:off x="275063" y="969480"/>
            <a:ext cx="9367024" cy="551351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213B0F76-7E8A-450C-9BF4-7FE9E457CDC0}"/>
              </a:ext>
            </a:extLst>
          </p:cNvPr>
          <p:cNvSpPr/>
          <p:nvPr/>
        </p:nvSpPr>
        <p:spPr>
          <a:xfrm>
            <a:off x="598493" y="569370"/>
            <a:ext cx="8706069" cy="400110"/>
          </a:xfrm>
          <a:prstGeom prst="rect">
            <a:avLst/>
          </a:prstGeom>
        </p:spPr>
        <p:txBody>
          <a:bodyPr wrap="square">
            <a:spAutoFit/>
          </a:bodyPr>
          <a:lstStyle/>
          <a:p>
            <a:pPr lvl="0"/>
            <a:r>
              <a:rPr lang="ja-JP" altLang="en-US" sz="2000" b="1" dirty="0">
                <a:solidFill>
                  <a:srgbClr val="000000"/>
                </a:solidFill>
              </a:rPr>
              <a:t>（１）優位性</a:t>
            </a:r>
          </a:p>
        </p:txBody>
      </p:sp>
      <p:sp>
        <p:nvSpPr>
          <p:cNvPr id="9" name="タイトル 1">
            <a:extLst>
              <a:ext uri="{FF2B5EF4-FFF2-40B4-BE49-F238E27FC236}">
                <a16:creationId xmlns:a16="http://schemas.microsoft.com/office/drawing/2014/main" id="{828426A5-1D26-4937-BDC0-D68A59D5526A}"/>
              </a:ext>
            </a:extLst>
          </p:cNvPr>
          <p:cNvSpPr txBox="1">
            <a:spLocks/>
          </p:cNvSpPr>
          <p:nvPr/>
        </p:nvSpPr>
        <p:spPr>
          <a:xfrm>
            <a:off x="139700" y="0"/>
            <a:ext cx="9623425" cy="722313"/>
          </a:xfrm>
          <a:prstGeom prst="rect">
            <a:avLst/>
          </a:prstGeom>
        </p:spPr>
        <p:txBody>
          <a:bodyPr vert="horz" lIns="91440" tIns="108000" rIns="91440" bIns="45720" rtlCol="0" anchor="ctr" anchorCtr="0">
            <a:normAutofit/>
          </a:bodyPr>
          <a:lstStyle>
            <a:lvl1pPr algn="l" defTabSz="742950" rtl="0" eaLnBrk="1" latinLnBrk="0" hangingPunct="1">
              <a:lnSpc>
                <a:spcPct val="90000"/>
              </a:lnSpc>
              <a:spcBef>
                <a:spcPct val="0"/>
              </a:spcBef>
              <a:buNone/>
              <a:defRPr kumimoji="1" lang="ja-JP" altLang="en-US" sz="2400" b="1" kern="1200" spc="0">
                <a:solidFill>
                  <a:schemeClr val="accent6"/>
                </a:solidFill>
                <a:latin typeface="Meiryo UI" panose="020B0604030504040204" pitchFamily="50" charset="-128"/>
                <a:ea typeface="Meiryo UI" panose="020B0604030504040204" pitchFamily="50" charset="-128"/>
                <a:cs typeface="Arial"/>
              </a:defRPr>
            </a:lvl1pPr>
          </a:lstStyle>
          <a:p>
            <a:r>
              <a:rPr lang="ja-JP" altLang="ja-JP" dirty="0"/>
              <a:t>４　事業の優位性及び独創性</a:t>
            </a:r>
            <a:endParaRPr lang="ja-JP" altLang="en-US" dirty="0">
              <a:latin typeface="+mn-lt"/>
            </a:endParaRPr>
          </a:p>
        </p:txBody>
      </p:sp>
    </p:spTree>
    <p:extLst>
      <p:ext uri="{BB962C8B-B14F-4D97-AF65-F5344CB8AC3E}">
        <p14:creationId xmlns:p14="http://schemas.microsoft.com/office/powerpoint/2010/main" val="1445306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97365" y="1042666"/>
            <a:ext cx="9344722" cy="307777"/>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本事業で実証するビジネスモデル等が、どのような点で新しい視点に基づく独創的なものか記載してください。</a:t>
            </a:r>
            <a:endParaRPr lang="en-US" altLang="ja-JP" sz="1400" dirty="0">
              <a:solidFill>
                <a:schemeClr val="bg1">
                  <a:lumMod val="65000"/>
                </a:schemeClr>
              </a:solidFill>
            </a:endParaRPr>
          </a:p>
        </p:txBody>
      </p:sp>
      <p:sp>
        <p:nvSpPr>
          <p:cNvPr id="6" name="正方形/長方形 5"/>
          <p:cNvSpPr/>
          <p:nvPr/>
        </p:nvSpPr>
        <p:spPr>
          <a:xfrm>
            <a:off x="8507506" y="0"/>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優位性・独創性 </a:t>
            </a:r>
            <a:endParaRPr lang="en-US" altLang="ja-JP" sz="1000" b="1" dirty="0">
              <a:solidFill>
                <a:schemeClr val="bg1"/>
              </a:solidFill>
            </a:endParaRPr>
          </a:p>
          <a:p>
            <a:pPr algn="ctr"/>
            <a:r>
              <a:rPr lang="ja-JP" altLang="en-US" sz="1000" b="1" dirty="0">
                <a:solidFill>
                  <a:schemeClr val="bg1"/>
                </a:solidFill>
              </a:rPr>
              <a:t>②独創性</a:t>
            </a:r>
            <a:endParaRPr kumimoji="1" lang="ja-JP" altLang="en-US" sz="1000" b="1" dirty="0">
              <a:solidFill>
                <a:schemeClr val="bg1"/>
              </a:solidFill>
            </a:endParaRPr>
          </a:p>
        </p:txBody>
      </p:sp>
      <p:sp>
        <p:nvSpPr>
          <p:cNvPr id="7" name="正方形/長方形 6"/>
          <p:cNvSpPr/>
          <p:nvPr/>
        </p:nvSpPr>
        <p:spPr>
          <a:xfrm>
            <a:off x="275063" y="969480"/>
            <a:ext cx="9367024" cy="551351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213B0F76-7E8A-450C-9BF4-7FE9E457CDC0}"/>
              </a:ext>
            </a:extLst>
          </p:cNvPr>
          <p:cNvSpPr/>
          <p:nvPr/>
        </p:nvSpPr>
        <p:spPr>
          <a:xfrm>
            <a:off x="598493" y="569370"/>
            <a:ext cx="8706069" cy="400110"/>
          </a:xfrm>
          <a:prstGeom prst="rect">
            <a:avLst/>
          </a:prstGeom>
        </p:spPr>
        <p:txBody>
          <a:bodyPr wrap="square">
            <a:spAutoFit/>
          </a:bodyPr>
          <a:lstStyle/>
          <a:p>
            <a:pPr lvl="0"/>
            <a:r>
              <a:rPr lang="ja-JP" altLang="en-US" sz="2000" b="1" dirty="0">
                <a:solidFill>
                  <a:srgbClr val="000000"/>
                </a:solidFill>
              </a:rPr>
              <a:t>（２）独創性</a:t>
            </a:r>
          </a:p>
        </p:txBody>
      </p:sp>
      <p:sp>
        <p:nvSpPr>
          <p:cNvPr id="9" name="タイトル 1">
            <a:extLst>
              <a:ext uri="{FF2B5EF4-FFF2-40B4-BE49-F238E27FC236}">
                <a16:creationId xmlns:a16="http://schemas.microsoft.com/office/drawing/2014/main" id="{1471BAAA-064D-498F-B9FE-7758B83A0156}"/>
              </a:ext>
            </a:extLst>
          </p:cNvPr>
          <p:cNvSpPr txBox="1">
            <a:spLocks/>
          </p:cNvSpPr>
          <p:nvPr/>
        </p:nvSpPr>
        <p:spPr>
          <a:xfrm>
            <a:off x="139700" y="0"/>
            <a:ext cx="9623425" cy="722313"/>
          </a:xfrm>
          <a:prstGeom prst="rect">
            <a:avLst/>
          </a:prstGeom>
        </p:spPr>
        <p:txBody>
          <a:bodyPr vert="horz" lIns="91440" tIns="108000" rIns="91440" bIns="45720" rtlCol="0" anchor="ctr" anchorCtr="0">
            <a:normAutofit/>
          </a:bodyPr>
          <a:lstStyle>
            <a:lvl1pPr algn="l" defTabSz="742950" rtl="0" eaLnBrk="1" latinLnBrk="0" hangingPunct="1">
              <a:lnSpc>
                <a:spcPct val="90000"/>
              </a:lnSpc>
              <a:spcBef>
                <a:spcPct val="0"/>
              </a:spcBef>
              <a:buNone/>
              <a:defRPr kumimoji="1" lang="ja-JP" altLang="en-US" sz="2400" b="1" kern="1200" spc="0">
                <a:solidFill>
                  <a:schemeClr val="accent6"/>
                </a:solidFill>
                <a:latin typeface="Meiryo UI" panose="020B0604030504040204" pitchFamily="50" charset="-128"/>
                <a:ea typeface="Meiryo UI" panose="020B0604030504040204" pitchFamily="50" charset="-128"/>
                <a:cs typeface="Arial"/>
              </a:defRPr>
            </a:lvl1pPr>
          </a:lstStyle>
          <a:p>
            <a:r>
              <a:rPr lang="ja-JP" altLang="ja-JP" dirty="0"/>
              <a:t>４　事業の優位性及び独創性</a:t>
            </a:r>
            <a:endParaRPr lang="ja-JP" altLang="en-US" dirty="0">
              <a:latin typeface="+mn-lt"/>
            </a:endParaRPr>
          </a:p>
        </p:txBody>
      </p:sp>
    </p:spTree>
    <p:extLst>
      <p:ext uri="{BB962C8B-B14F-4D97-AF65-F5344CB8AC3E}">
        <p14:creationId xmlns:p14="http://schemas.microsoft.com/office/powerpoint/2010/main" val="2175180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68015" y="775563"/>
            <a:ext cx="9367025" cy="738664"/>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みどりの食料システム戦略への寄与、農林水産物・食品産業の輸出促進に資する取組であること、スタートアップによる取組であるか、フードテック官民協議会等が主催するビジネスコンテストの受賞実績等の内容を具体的に記載してください。 </a:t>
            </a:r>
          </a:p>
        </p:txBody>
      </p:sp>
      <p:sp>
        <p:nvSpPr>
          <p:cNvPr id="6" name="正方形/長方形 5"/>
          <p:cNvSpPr/>
          <p:nvPr/>
        </p:nvSpPr>
        <p:spPr>
          <a:xfrm>
            <a:off x="8507506" y="-813"/>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その他</a:t>
            </a:r>
            <a:endParaRPr kumimoji="1" lang="ja-JP" altLang="en-US" sz="1000" b="1" dirty="0">
              <a:solidFill>
                <a:schemeClr val="bg1"/>
              </a:solidFill>
            </a:endParaRPr>
          </a:p>
        </p:txBody>
      </p:sp>
      <p:sp>
        <p:nvSpPr>
          <p:cNvPr id="5" name="正方形/長方形 4"/>
          <p:cNvSpPr/>
          <p:nvPr/>
        </p:nvSpPr>
        <p:spPr>
          <a:xfrm>
            <a:off x="275063" y="722903"/>
            <a:ext cx="9367024" cy="585009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a:extLst>
              <a:ext uri="{FF2B5EF4-FFF2-40B4-BE49-F238E27FC236}">
                <a16:creationId xmlns:a16="http://schemas.microsoft.com/office/drawing/2014/main" id="{1401FD15-4B67-4E39-BC60-3217971C4DB3}"/>
              </a:ext>
            </a:extLst>
          </p:cNvPr>
          <p:cNvSpPr txBox="1">
            <a:spLocks/>
          </p:cNvSpPr>
          <p:nvPr/>
        </p:nvSpPr>
        <p:spPr>
          <a:xfrm>
            <a:off x="139700" y="0"/>
            <a:ext cx="9623425" cy="722313"/>
          </a:xfrm>
          <a:prstGeom prst="rect">
            <a:avLst/>
          </a:prstGeom>
        </p:spPr>
        <p:txBody>
          <a:bodyPr vert="horz" lIns="91440" tIns="108000" rIns="91440" bIns="45720" rtlCol="0" anchor="ctr" anchorCtr="0">
            <a:normAutofit/>
          </a:bodyPr>
          <a:lstStyle>
            <a:lvl1pPr algn="l" defTabSz="742950" rtl="0" eaLnBrk="1" latinLnBrk="0" hangingPunct="1">
              <a:lnSpc>
                <a:spcPct val="90000"/>
              </a:lnSpc>
              <a:spcBef>
                <a:spcPct val="0"/>
              </a:spcBef>
              <a:buNone/>
              <a:defRPr kumimoji="1" lang="ja-JP" altLang="en-US" sz="2400" b="1" kern="1200" spc="0">
                <a:solidFill>
                  <a:schemeClr val="accent6"/>
                </a:solidFill>
                <a:latin typeface="Meiryo UI" panose="020B0604030504040204" pitchFamily="50" charset="-128"/>
                <a:ea typeface="Meiryo UI" panose="020B0604030504040204" pitchFamily="50" charset="-128"/>
                <a:cs typeface="Arial"/>
              </a:defRPr>
            </a:lvl1pPr>
          </a:lstStyle>
          <a:p>
            <a:r>
              <a:rPr lang="ja-JP" altLang="ja-JP" dirty="0"/>
              <a:t>５　行政施策</a:t>
            </a:r>
            <a:r>
              <a:rPr lang="ja-JP" altLang="en-US" dirty="0"/>
              <a:t>等</a:t>
            </a:r>
            <a:r>
              <a:rPr lang="ja-JP" altLang="ja-JP" dirty="0"/>
              <a:t>との関連性</a:t>
            </a:r>
            <a:endParaRPr lang="ja-JP" altLang="en-US" dirty="0">
              <a:latin typeface="+mn-lt"/>
            </a:endParaRPr>
          </a:p>
        </p:txBody>
      </p:sp>
    </p:spTree>
    <p:extLst>
      <p:ext uri="{BB962C8B-B14F-4D97-AF65-F5344CB8AC3E}">
        <p14:creationId xmlns:p14="http://schemas.microsoft.com/office/powerpoint/2010/main" val="2788816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lt"/>
              </a:rPr>
              <a:t>本書式の使い方について</a:t>
            </a:r>
            <a:endParaRPr kumimoji="1" lang="ja-JP" altLang="en-US" dirty="0">
              <a:latin typeface="+mn-lt"/>
            </a:endParaRPr>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（１）実証する事業で生み出す商品・サービスの内容</a:t>
            </a:r>
          </a:p>
        </p:txBody>
      </p:sp>
      <p:sp>
        <p:nvSpPr>
          <p:cNvPr id="8" name="テキスト ボックス 7"/>
          <p:cNvSpPr txBox="1"/>
          <p:nvPr/>
        </p:nvSpPr>
        <p:spPr>
          <a:xfrm>
            <a:off x="267628" y="1106515"/>
            <a:ext cx="9374459"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フードテックを活用した商品・サービスの概要、技術開発を行う場合はその具体的な内容を記入してください。またその実現可能性についても記入してください。</a:t>
            </a:r>
            <a:endParaRPr lang="en-US" altLang="ja-JP" sz="1400" dirty="0">
              <a:solidFill>
                <a:srgbClr val="FF0000"/>
              </a:solidFill>
            </a:endParaRPr>
          </a:p>
        </p:txBody>
      </p:sp>
      <p:sp>
        <p:nvSpPr>
          <p:cNvPr id="3" name="正方形/長方形 2"/>
          <p:cNvSpPr/>
          <p:nvPr/>
        </p:nvSpPr>
        <p:spPr>
          <a:xfrm>
            <a:off x="8507506" y="-1960"/>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実現性 </a:t>
            </a:r>
            <a:br>
              <a:rPr lang="en-US" altLang="ja-JP" sz="1000" b="1" dirty="0">
                <a:solidFill>
                  <a:schemeClr val="bg1"/>
                </a:solidFill>
              </a:rPr>
            </a:br>
            <a:r>
              <a:rPr lang="en-US" altLang="ja-JP" sz="1000" b="1" dirty="0">
                <a:solidFill>
                  <a:schemeClr val="bg1"/>
                </a:solidFill>
              </a:rPr>
              <a:t>【</a:t>
            </a:r>
            <a:r>
              <a:rPr lang="ja-JP" altLang="en-US" sz="1000" b="1" dirty="0">
                <a:solidFill>
                  <a:schemeClr val="bg1"/>
                </a:solidFill>
              </a:rPr>
              <a:t>例</a:t>
            </a:r>
            <a:r>
              <a:rPr lang="en-US" altLang="ja-JP" sz="1000" b="1" dirty="0">
                <a:solidFill>
                  <a:schemeClr val="bg1"/>
                </a:solidFill>
              </a:rPr>
              <a:t>】</a:t>
            </a:r>
            <a:endParaRPr kumimoji="1" lang="ja-JP" altLang="en-US" sz="1000" b="1" dirty="0">
              <a:solidFill>
                <a:schemeClr val="bg1"/>
              </a:solidFill>
            </a:endParaRPr>
          </a:p>
        </p:txBody>
      </p:sp>
      <p:sp>
        <p:nvSpPr>
          <p:cNvPr id="6" name="正方形/長方形 5"/>
          <p:cNvSpPr/>
          <p:nvPr/>
        </p:nvSpPr>
        <p:spPr>
          <a:xfrm>
            <a:off x="282498"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EBB9CD3D-047D-409D-BD73-9DAE4715A45D}"/>
              </a:ext>
            </a:extLst>
          </p:cNvPr>
          <p:cNvSpPr/>
          <p:nvPr/>
        </p:nvSpPr>
        <p:spPr>
          <a:xfrm>
            <a:off x="-1473" y="569680"/>
            <a:ext cx="9906000" cy="6288320"/>
          </a:xfrm>
          <a:prstGeom prst="rect">
            <a:avLst/>
          </a:prstGeom>
          <a:solidFill>
            <a:srgbClr val="FFFFFF">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吹き出し: 四角形 6">
            <a:extLst>
              <a:ext uri="{FF2B5EF4-FFF2-40B4-BE49-F238E27FC236}">
                <a16:creationId xmlns:a16="http://schemas.microsoft.com/office/drawing/2014/main" id="{0A236CDF-2DD3-4FC7-A8B4-5391E4B33DEA}"/>
              </a:ext>
            </a:extLst>
          </p:cNvPr>
          <p:cNvSpPr/>
          <p:nvPr/>
        </p:nvSpPr>
        <p:spPr>
          <a:xfrm>
            <a:off x="6193536" y="516640"/>
            <a:ext cx="3111026" cy="4543040"/>
          </a:xfrm>
          <a:custGeom>
            <a:avLst/>
            <a:gdLst>
              <a:gd name="connsiteX0" fmla="*/ 0 w 3111026"/>
              <a:gd name="connsiteY0" fmla="*/ 0 h 1889760"/>
              <a:gd name="connsiteX1" fmla="*/ 1814765 w 3111026"/>
              <a:gd name="connsiteY1" fmla="*/ 0 h 1889760"/>
              <a:gd name="connsiteX2" fmla="*/ 3040997 w 3111026"/>
              <a:gd name="connsiteY2" fmla="*/ -2653280 h 1889760"/>
              <a:gd name="connsiteX3" fmla="*/ 2592522 w 3111026"/>
              <a:gd name="connsiteY3" fmla="*/ 0 h 1889760"/>
              <a:gd name="connsiteX4" fmla="*/ 3111026 w 3111026"/>
              <a:gd name="connsiteY4" fmla="*/ 0 h 1889760"/>
              <a:gd name="connsiteX5" fmla="*/ 3111026 w 3111026"/>
              <a:gd name="connsiteY5" fmla="*/ 314960 h 1889760"/>
              <a:gd name="connsiteX6" fmla="*/ 3111026 w 3111026"/>
              <a:gd name="connsiteY6" fmla="*/ 314960 h 1889760"/>
              <a:gd name="connsiteX7" fmla="*/ 3111026 w 3111026"/>
              <a:gd name="connsiteY7" fmla="*/ 787400 h 1889760"/>
              <a:gd name="connsiteX8" fmla="*/ 3111026 w 3111026"/>
              <a:gd name="connsiteY8" fmla="*/ 1889760 h 1889760"/>
              <a:gd name="connsiteX9" fmla="*/ 2592522 w 3111026"/>
              <a:gd name="connsiteY9" fmla="*/ 1889760 h 1889760"/>
              <a:gd name="connsiteX10" fmla="*/ 1814765 w 3111026"/>
              <a:gd name="connsiteY10" fmla="*/ 1889760 h 1889760"/>
              <a:gd name="connsiteX11" fmla="*/ 1814765 w 3111026"/>
              <a:gd name="connsiteY11" fmla="*/ 1889760 h 1889760"/>
              <a:gd name="connsiteX12" fmla="*/ 0 w 3111026"/>
              <a:gd name="connsiteY12" fmla="*/ 1889760 h 1889760"/>
              <a:gd name="connsiteX13" fmla="*/ 0 w 3111026"/>
              <a:gd name="connsiteY13" fmla="*/ 787400 h 1889760"/>
              <a:gd name="connsiteX14" fmla="*/ 0 w 3111026"/>
              <a:gd name="connsiteY14" fmla="*/ 314960 h 1889760"/>
              <a:gd name="connsiteX15" fmla="*/ 0 w 3111026"/>
              <a:gd name="connsiteY15" fmla="*/ 314960 h 1889760"/>
              <a:gd name="connsiteX16" fmla="*/ 0 w 3111026"/>
              <a:gd name="connsiteY16" fmla="*/ 0 h 1889760"/>
              <a:gd name="connsiteX0" fmla="*/ 0 w 3111026"/>
              <a:gd name="connsiteY0" fmla="*/ 2653280 h 4543040"/>
              <a:gd name="connsiteX1" fmla="*/ 1814765 w 3111026"/>
              <a:gd name="connsiteY1" fmla="*/ 2653280 h 4543040"/>
              <a:gd name="connsiteX2" fmla="*/ 3040997 w 3111026"/>
              <a:gd name="connsiteY2" fmla="*/ 0 h 4543040"/>
              <a:gd name="connsiteX3" fmla="*/ 2125797 w 3111026"/>
              <a:gd name="connsiteY3" fmla="*/ 2672330 h 4543040"/>
              <a:gd name="connsiteX4" fmla="*/ 3111026 w 3111026"/>
              <a:gd name="connsiteY4" fmla="*/ 2653280 h 4543040"/>
              <a:gd name="connsiteX5" fmla="*/ 3111026 w 3111026"/>
              <a:gd name="connsiteY5" fmla="*/ 2968240 h 4543040"/>
              <a:gd name="connsiteX6" fmla="*/ 3111026 w 3111026"/>
              <a:gd name="connsiteY6" fmla="*/ 2968240 h 4543040"/>
              <a:gd name="connsiteX7" fmla="*/ 3111026 w 3111026"/>
              <a:gd name="connsiteY7" fmla="*/ 3440680 h 4543040"/>
              <a:gd name="connsiteX8" fmla="*/ 3111026 w 3111026"/>
              <a:gd name="connsiteY8" fmla="*/ 4543040 h 4543040"/>
              <a:gd name="connsiteX9" fmla="*/ 2592522 w 3111026"/>
              <a:gd name="connsiteY9" fmla="*/ 4543040 h 4543040"/>
              <a:gd name="connsiteX10" fmla="*/ 1814765 w 3111026"/>
              <a:gd name="connsiteY10" fmla="*/ 4543040 h 4543040"/>
              <a:gd name="connsiteX11" fmla="*/ 1814765 w 3111026"/>
              <a:gd name="connsiteY11" fmla="*/ 4543040 h 4543040"/>
              <a:gd name="connsiteX12" fmla="*/ 0 w 3111026"/>
              <a:gd name="connsiteY12" fmla="*/ 4543040 h 4543040"/>
              <a:gd name="connsiteX13" fmla="*/ 0 w 3111026"/>
              <a:gd name="connsiteY13" fmla="*/ 3440680 h 4543040"/>
              <a:gd name="connsiteX14" fmla="*/ 0 w 3111026"/>
              <a:gd name="connsiteY14" fmla="*/ 2968240 h 4543040"/>
              <a:gd name="connsiteX15" fmla="*/ 0 w 3111026"/>
              <a:gd name="connsiteY15" fmla="*/ 2968240 h 4543040"/>
              <a:gd name="connsiteX16" fmla="*/ 0 w 3111026"/>
              <a:gd name="connsiteY16" fmla="*/ 2653280 h 454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11026" h="4543040">
                <a:moveTo>
                  <a:pt x="0" y="2653280"/>
                </a:moveTo>
                <a:lnTo>
                  <a:pt x="1814765" y="2653280"/>
                </a:lnTo>
                <a:lnTo>
                  <a:pt x="3040997" y="0"/>
                </a:lnTo>
                <a:lnTo>
                  <a:pt x="2125797" y="2672330"/>
                </a:lnTo>
                <a:lnTo>
                  <a:pt x="3111026" y="2653280"/>
                </a:lnTo>
                <a:lnTo>
                  <a:pt x="3111026" y="2968240"/>
                </a:lnTo>
                <a:lnTo>
                  <a:pt x="3111026" y="2968240"/>
                </a:lnTo>
                <a:lnTo>
                  <a:pt x="3111026" y="3440680"/>
                </a:lnTo>
                <a:lnTo>
                  <a:pt x="3111026" y="4543040"/>
                </a:lnTo>
                <a:lnTo>
                  <a:pt x="2592522" y="4543040"/>
                </a:lnTo>
                <a:lnTo>
                  <a:pt x="1814765" y="4543040"/>
                </a:lnTo>
                <a:lnTo>
                  <a:pt x="1814765" y="4543040"/>
                </a:lnTo>
                <a:lnTo>
                  <a:pt x="0" y="4543040"/>
                </a:lnTo>
                <a:lnTo>
                  <a:pt x="0" y="3440680"/>
                </a:lnTo>
                <a:lnTo>
                  <a:pt x="0" y="2968240"/>
                </a:lnTo>
                <a:lnTo>
                  <a:pt x="0" y="2968240"/>
                </a:lnTo>
                <a:lnTo>
                  <a:pt x="0" y="265328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r>
              <a:rPr lang="ja-JP" altLang="en-US" sz="1400" dirty="0"/>
              <a:t>審査基準に基づき計画書の内容全体について審査を行いますが、計画書の項目に対応する主な審査項目について、「審査基準該当項目」として各頁の右上の緑色の枠内に記載しております。（この頁では</a:t>
            </a:r>
            <a:r>
              <a:rPr lang="en-US" altLang="ja-JP" sz="1400" dirty="0"/>
              <a:t>【</a:t>
            </a:r>
            <a:r>
              <a:rPr lang="ja-JP" altLang="en-US" sz="1400" dirty="0"/>
              <a:t>例</a:t>
            </a:r>
            <a:r>
              <a:rPr lang="en-US" altLang="ja-JP" sz="1400" dirty="0"/>
              <a:t>】</a:t>
            </a:r>
            <a:r>
              <a:rPr lang="ja-JP" altLang="en-US" sz="1400" dirty="0"/>
              <a:t>と記載）</a:t>
            </a:r>
            <a:endParaRPr lang="en-US" altLang="ja-JP" sz="1400" dirty="0"/>
          </a:p>
          <a:p>
            <a:endParaRPr kumimoji="1" lang="ja-JP" altLang="en-US" sz="1400" dirty="0"/>
          </a:p>
        </p:txBody>
      </p:sp>
      <p:sp>
        <p:nvSpPr>
          <p:cNvPr id="9" name="吹き出し: 四角形 8">
            <a:extLst>
              <a:ext uri="{FF2B5EF4-FFF2-40B4-BE49-F238E27FC236}">
                <a16:creationId xmlns:a16="http://schemas.microsoft.com/office/drawing/2014/main" id="{4BBF31DE-5393-49E9-9CFA-12B645149D01}"/>
              </a:ext>
            </a:extLst>
          </p:cNvPr>
          <p:cNvSpPr/>
          <p:nvPr/>
        </p:nvSpPr>
        <p:spPr>
          <a:xfrm>
            <a:off x="601439" y="1651683"/>
            <a:ext cx="3427636" cy="3407998"/>
          </a:xfrm>
          <a:custGeom>
            <a:avLst/>
            <a:gdLst>
              <a:gd name="connsiteX0" fmla="*/ 0 w 3427636"/>
              <a:gd name="connsiteY0" fmla="*/ 0 h 1889760"/>
              <a:gd name="connsiteX1" fmla="*/ 1999454 w 3427636"/>
              <a:gd name="connsiteY1" fmla="*/ 0 h 1889760"/>
              <a:gd name="connsiteX2" fmla="*/ 2423613 w 3427636"/>
              <a:gd name="connsiteY2" fmla="*/ -2385047 h 1889760"/>
              <a:gd name="connsiteX3" fmla="*/ 2856363 w 3427636"/>
              <a:gd name="connsiteY3" fmla="*/ 0 h 1889760"/>
              <a:gd name="connsiteX4" fmla="*/ 3427636 w 3427636"/>
              <a:gd name="connsiteY4" fmla="*/ 0 h 1889760"/>
              <a:gd name="connsiteX5" fmla="*/ 3427636 w 3427636"/>
              <a:gd name="connsiteY5" fmla="*/ 314960 h 1889760"/>
              <a:gd name="connsiteX6" fmla="*/ 3427636 w 3427636"/>
              <a:gd name="connsiteY6" fmla="*/ 314960 h 1889760"/>
              <a:gd name="connsiteX7" fmla="*/ 3427636 w 3427636"/>
              <a:gd name="connsiteY7" fmla="*/ 787400 h 1889760"/>
              <a:gd name="connsiteX8" fmla="*/ 3427636 w 3427636"/>
              <a:gd name="connsiteY8" fmla="*/ 1889760 h 1889760"/>
              <a:gd name="connsiteX9" fmla="*/ 2856363 w 3427636"/>
              <a:gd name="connsiteY9" fmla="*/ 1889760 h 1889760"/>
              <a:gd name="connsiteX10" fmla="*/ 1999454 w 3427636"/>
              <a:gd name="connsiteY10" fmla="*/ 1889760 h 1889760"/>
              <a:gd name="connsiteX11" fmla="*/ 1999454 w 3427636"/>
              <a:gd name="connsiteY11" fmla="*/ 1889760 h 1889760"/>
              <a:gd name="connsiteX12" fmla="*/ 0 w 3427636"/>
              <a:gd name="connsiteY12" fmla="*/ 1889760 h 1889760"/>
              <a:gd name="connsiteX13" fmla="*/ 0 w 3427636"/>
              <a:gd name="connsiteY13" fmla="*/ 787400 h 1889760"/>
              <a:gd name="connsiteX14" fmla="*/ 0 w 3427636"/>
              <a:gd name="connsiteY14" fmla="*/ 314960 h 1889760"/>
              <a:gd name="connsiteX15" fmla="*/ 0 w 3427636"/>
              <a:gd name="connsiteY15" fmla="*/ 314960 h 1889760"/>
              <a:gd name="connsiteX16" fmla="*/ 0 w 3427636"/>
              <a:gd name="connsiteY16" fmla="*/ 0 h 1889760"/>
              <a:gd name="connsiteX0" fmla="*/ 0 w 3427636"/>
              <a:gd name="connsiteY0" fmla="*/ 2385047 h 4274807"/>
              <a:gd name="connsiteX1" fmla="*/ 1999454 w 3427636"/>
              <a:gd name="connsiteY1" fmla="*/ 2385047 h 4274807"/>
              <a:gd name="connsiteX2" fmla="*/ 2423613 w 3427636"/>
              <a:gd name="connsiteY2" fmla="*/ 0 h 4274807"/>
              <a:gd name="connsiteX3" fmla="*/ 2265813 w 3427636"/>
              <a:gd name="connsiteY3" fmla="*/ 2356472 h 4274807"/>
              <a:gd name="connsiteX4" fmla="*/ 3427636 w 3427636"/>
              <a:gd name="connsiteY4" fmla="*/ 2385047 h 4274807"/>
              <a:gd name="connsiteX5" fmla="*/ 3427636 w 3427636"/>
              <a:gd name="connsiteY5" fmla="*/ 2700007 h 4274807"/>
              <a:gd name="connsiteX6" fmla="*/ 3427636 w 3427636"/>
              <a:gd name="connsiteY6" fmla="*/ 2700007 h 4274807"/>
              <a:gd name="connsiteX7" fmla="*/ 3427636 w 3427636"/>
              <a:gd name="connsiteY7" fmla="*/ 3172447 h 4274807"/>
              <a:gd name="connsiteX8" fmla="*/ 3427636 w 3427636"/>
              <a:gd name="connsiteY8" fmla="*/ 4274807 h 4274807"/>
              <a:gd name="connsiteX9" fmla="*/ 2856363 w 3427636"/>
              <a:gd name="connsiteY9" fmla="*/ 4274807 h 4274807"/>
              <a:gd name="connsiteX10" fmla="*/ 1999454 w 3427636"/>
              <a:gd name="connsiteY10" fmla="*/ 4274807 h 4274807"/>
              <a:gd name="connsiteX11" fmla="*/ 1999454 w 3427636"/>
              <a:gd name="connsiteY11" fmla="*/ 4274807 h 4274807"/>
              <a:gd name="connsiteX12" fmla="*/ 0 w 3427636"/>
              <a:gd name="connsiteY12" fmla="*/ 4274807 h 4274807"/>
              <a:gd name="connsiteX13" fmla="*/ 0 w 3427636"/>
              <a:gd name="connsiteY13" fmla="*/ 3172447 h 4274807"/>
              <a:gd name="connsiteX14" fmla="*/ 0 w 3427636"/>
              <a:gd name="connsiteY14" fmla="*/ 2700007 h 4274807"/>
              <a:gd name="connsiteX15" fmla="*/ 0 w 3427636"/>
              <a:gd name="connsiteY15" fmla="*/ 2700007 h 4274807"/>
              <a:gd name="connsiteX16" fmla="*/ 0 w 3427636"/>
              <a:gd name="connsiteY16" fmla="*/ 2385047 h 4274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7636" h="4274807">
                <a:moveTo>
                  <a:pt x="0" y="2385047"/>
                </a:moveTo>
                <a:lnTo>
                  <a:pt x="1999454" y="2385047"/>
                </a:lnTo>
                <a:lnTo>
                  <a:pt x="2423613" y="0"/>
                </a:lnTo>
                <a:lnTo>
                  <a:pt x="2265813" y="2356472"/>
                </a:lnTo>
                <a:lnTo>
                  <a:pt x="3427636" y="2385047"/>
                </a:lnTo>
                <a:lnTo>
                  <a:pt x="3427636" y="2700007"/>
                </a:lnTo>
                <a:lnTo>
                  <a:pt x="3427636" y="2700007"/>
                </a:lnTo>
                <a:lnTo>
                  <a:pt x="3427636" y="3172447"/>
                </a:lnTo>
                <a:lnTo>
                  <a:pt x="3427636" y="4274807"/>
                </a:lnTo>
                <a:lnTo>
                  <a:pt x="2856363" y="4274807"/>
                </a:lnTo>
                <a:lnTo>
                  <a:pt x="1999454" y="4274807"/>
                </a:lnTo>
                <a:lnTo>
                  <a:pt x="1999454" y="4274807"/>
                </a:lnTo>
                <a:lnTo>
                  <a:pt x="0" y="4274807"/>
                </a:lnTo>
                <a:lnTo>
                  <a:pt x="0" y="3172447"/>
                </a:lnTo>
                <a:lnTo>
                  <a:pt x="0" y="2700007"/>
                </a:lnTo>
                <a:lnTo>
                  <a:pt x="0" y="2700007"/>
                </a:lnTo>
                <a:lnTo>
                  <a:pt x="0" y="2385047"/>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endParaRPr lang="en-US" altLang="ja-JP" sz="1400" dirty="0"/>
          </a:p>
          <a:p>
            <a:r>
              <a:rPr lang="ja-JP" altLang="en-US" sz="1400" dirty="0"/>
              <a:t>各頁の緑色の枠内に、必要事項をご記入ください。</a:t>
            </a:r>
            <a:endParaRPr lang="en-US" altLang="ja-JP" sz="1400" dirty="0"/>
          </a:p>
          <a:p>
            <a:r>
              <a:rPr lang="ja-JP" altLang="en-US" sz="1400" dirty="0"/>
              <a:t>あらかじめ入っているグレーの注釈は、記入時に削除いただいて構いません。</a:t>
            </a:r>
            <a:endParaRPr lang="en-US" altLang="ja-JP" sz="1400" dirty="0"/>
          </a:p>
          <a:p>
            <a:endParaRPr kumimoji="1" lang="ja-JP" altLang="en-US" sz="1400" dirty="0"/>
          </a:p>
        </p:txBody>
      </p:sp>
    </p:spTree>
    <p:extLst>
      <p:ext uri="{BB962C8B-B14F-4D97-AF65-F5344CB8AC3E}">
        <p14:creationId xmlns:p14="http://schemas.microsoft.com/office/powerpoint/2010/main" val="44421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82498" y="822415"/>
            <a:ext cx="9367023" cy="954107"/>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en-US" altLang="ja-JP" sz="1400" dirty="0">
                <a:solidFill>
                  <a:schemeClr val="bg1">
                    <a:lumMod val="65000"/>
                  </a:schemeClr>
                </a:solidFill>
              </a:rPr>
              <a:t>400</a:t>
            </a:r>
            <a:r>
              <a:rPr lang="ja-JP" altLang="en-US" sz="1400" dirty="0">
                <a:solidFill>
                  <a:schemeClr val="bg1">
                    <a:lumMod val="65000"/>
                  </a:schemeClr>
                </a:solidFill>
              </a:rPr>
              <a:t>字以内で、本事業において実証を行う商品・サービス・技術等の特徴、この実証を行うことにより、明らかになる成果・効果などを分かりやすく記載してください。</a:t>
            </a:r>
          </a:p>
          <a:p>
            <a:pPr marL="285750" indent="-285750">
              <a:buFont typeface="游ゴシック" panose="020B0400000000000000" pitchFamily="50" charset="-128"/>
              <a:buChar char="※"/>
            </a:pPr>
            <a:r>
              <a:rPr lang="ja-JP" altLang="en-US" sz="1400" dirty="0">
                <a:solidFill>
                  <a:schemeClr val="bg1">
                    <a:lumMod val="65000"/>
                  </a:schemeClr>
                </a:solidFill>
              </a:rPr>
              <a:t>本事業の実施の目的を必ず含めて記載してください。</a:t>
            </a:r>
          </a:p>
          <a:p>
            <a:pPr marL="285750" indent="-285750">
              <a:buFont typeface="游ゴシック" panose="020B0400000000000000" pitchFamily="50" charset="-128"/>
              <a:buChar char="※"/>
            </a:pPr>
            <a:r>
              <a:rPr lang="ja-JP" altLang="en-US" sz="1400" dirty="0">
                <a:solidFill>
                  <a:schemeClr val="bg1">
                    <a:lumMod val="65000"/>
                  </a:schemeClr>
                </a:solidFill>
              </a:rPr>
              <a:t>本ページの中に図や写真を含めて、内容が分かるように説明をしてください。</a:t>
            </a:r>
          </a:p>
        </p:txBody>
      </p:sp>
      <p:sp>
        <p:nvSpPr>
          <p:cNvPr id="6" name="正方形/長方形 5"/>
          <p:cNvSpPr/>
          <p:nvPr/>
        </p:nvSpPr>
        <p:spPr>
          <a:xfrm>
            <a:off x="282498" y="735969"/>
            <a:ext cx="9367024" cy="5837024"/>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ED6C22B6-593B-401B-8183-8757B5C9F925}"/>
              </a:ext>
            </a:extLst>
          </p:cNvPr>
          <p:cNvSpPr/>
          <p:nvPr/>
        </p:nvSpPr>
        <p:spPr>
          <a:xfrm>
            <a:off x="8507506" y="-13655"/>
            <a:ext cx="1398494" cy="49922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100" b="1" dirty="0">
                <a:solidFill>
                  <a:schemeClr val="bg1"/>
                </a:solidFill>
              </a:rPr>
              <a:t>審査基準</a:t>
            </a:r>
            <a:r>
              <a:rPr kumimoji="1" lang="ja-JP" altLang="en-US" sz="1100" b="1" dirty="0">
                <a:solidFill>
                  <a:schemeClr val="bg1"/>
                </a:solidFill>
              </a:rPr>
              <a:t>該当項目</a:t>
            </a:r>
            <a:endParaRPr kumimoji="1" lang="en-US" altLang="ja-JP" sz="1100" b="1" dirty="0">
              <a:solidFill>
                <a:schemeClr val="bg1"/>
              </a:solidFill>
            </a:endParaRPr>
          </a:p>
          <a:p>
            <a:pPr algn="ctr"/>
            <a:r>
              <a:rPr lang="en-US" altLang="ja-JP" sz="1100" b="1" dirty="0">
                <a:solidFill>
                  <a:schemeClr val="bg1"/>
                </a:solidFill>
              </a:rPr>
              <a:t>-</a:t>
            </a:r>
            <a:endParaRPr kumimoji="1" lang="ja-JP" altLang="en-US" sz="1100" b="1" dirty="0">
              <a:solidFill>
                <a:schemeClr val="bg1"/>
              </a:solidFill>
            </a:endParaRPr>
          </a:p>
        </p:txBody>
      </p:sp>
      <p:sp>
        <p:nvSpPr>
          <p:cNvPr id="16" name="タイトル 1">
            <a:extLst>
              <a:ext uri="{FF2B5EF4-FFF2-40B4-BE49-F238E27FC236}">
                <a16:creationId xmlns:a16="http://schemas.microsoft.com/office/drawing/2014/main" id="{971EC5D5-7F49-4ABF-98D1-DC1178BC792F}"/>
              </a:ext>
            </a:extLst>
          </p:cNvPr>
          <p:cNvSpPr txBox="1">
            <a:spLocks noGrp="1"/>
          </p:cNvSpPr>
          <p:nvPr>
            <p:ph type="title"/>
          </p:nvPr>
        </p:nvSpPr>
        <p:spPr>
          <a:xfrm>
            <a:off x="139701" y="0"/>
            <a:ext cx="8367806" cy="722313"/>
          </a:xfrm>
          <a:prstGeom prst="rect">
            <a:avLst/>
          </a:prstGeom>
        </p:spPr>
        <p:txBody>
          <a:bodyPr tIns="108000" anchor="ctr" anchorCtr="0">
            <a:normAutofit/>
          </a:bodyPr>
          <a:lstStyle>
            <a:lvl1pPr algn="l" defTabSz="742950" rtl="0" eaLnBrk="1" latinLnBrk="0" hangingPunct="1">
              <a:lnSpc>
                <a:spcPct val="90000"/>
              </a:lnSpc>
              <a:spcBef>
                <a:spcPct val="0"/>
              </a:spcBef>
              <a:buNone/>
              <a:defRPr kumimoji="1" lang="ja-JP" altLang="en-US" sz="2400" b="1" kern="1200" spc="0">
                <a:solidFill>
                  <a:srgbClr val="6785C1"/>
                </a:solidFill>
                <a:latin typeface="Meiryo UI" panose="020B0604030504040204" pitchFamily="50" charset="-128"/>
                <a:ea typeface="Meiryo UI" panose="020B0604030504040204" pitchFamily="50" charset="-128"/>
                <a:cs typeface="Arial"/>
              </a:defRPr>
            </a:lvl1pPr>
          </a:lstStyle>
          <a:p>
            <a:r>
              <a:rPr lang="zh-TW" altLang="en-US" dirty="0">
                <a:solidFill>
                  <a:schemeClr val="accent6"/>
                </a:solidFill>
                <a:latin typeface="+mn-lt"/>
              </a:rPr>
              <a:t>１　事業概要</a:t>
            </a:r>
            <a:endParaRPr lang="ja-JP" altLang="en-US" dirty="0">
              <a:solidFill>
                <a:schemeClr val="accent6"/>
              </a:solidFill>
              <a:latin typeface="+mn-lt"/>
            </a:endParaRPr>
          </a:p>
        </p:txBody>
      </p:sp>
    </p:spTree>
    <p:extLst>
      <p:ext uri="{BB962C8B-B14F-4D97-AF65-F5344CB8AC3E}">
        <p14:creationId xmlns:p14="http://schemas.microsoft.com/office/powerpoint/2010/main" val="115923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lt"/>
              </a:rPr>
              <a:t>２</a:t>
            </a:r>
            <a:r>
              <a:rPr lang="ja-JP" altLang="ja-JP" dirty="0">
                <a:latin typeface="+mn-lt"/>
              </a:rPr>
              <a:t>　事業計画</a:t>
            </a:r>
            <a:endParaRPr kumimoji="1" lang="ja-JP" altLang="en-US" dirty="0">
              <a:latin typeface="+mn-lt"/>
            </a:endParaRPr>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（１）実証する事業で生み出す商品・サービスの内容</a:t>
            </a:r>
          </a:p>
        </p:txBody>
      </p:sp>
      <p:sp>
        <p:nvSpPr>
          <p:cNvPr id="8" name="テキスト ボックス 7"/>
          <p:cNvSpPr txBox="1"/>
          <p:nvPr/>
        </p:nvSpPr>
        <p:spPr>
          <a:xfrm>
            <a:off x="267628" y="1106515"/>
            <a:ext cx="9374459"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フードテックを活用した商品・サービスについて、その具体的な内容を記入してください。またその実現可能性</a:t>
            </a:r>
            <a:br>
              <a:rPr lang="en-US" altLang="ja-JP" sz="1400" dirty="0">
                <a:solidFill>
                  <a:schemeClr val="bg1">
                    <a:lumMod val="65000"/>
                  </a:schemeClr>
                </a:solidFill>
              </a:rPr>
            </a:br>
            <a:r>
              <a:rPr lang="ja-JP" altLang="en-US" sz="1400" dirty="0">
                <a:solidFill>
                  <a:schemeClr val="bg1">
                    <a:lumMod val="65000"/>
                  </a:schemeClr>
                </a:solidFill>
              </a:rPr>
              <a:t>についても記入してください。 </a:t>
            </a:r>
            <a:endParaRPr lang="en-US" altLang="ja-JP" sz="1400" dirty="0">
              <a:solidFill>
                <a:schemeClr val="bg1">
                  <a:lumMod val="65000"/>
                </a:schemeClr>
              </a:solidFill>
            </a:endParaRPr>
          </a:p>
        </p:txBody>
      </p:sp>
      <p:sp>
        <p:nvSpPr>
          <p:cNvPr id="3" name="正方形/長方形 2"/>
          <p:cNvSpPr/>
          <p:nvPr/>
        </p:nvSpPr>
        <p:spPr>
          <a:xfrm>
            <a:off x="8507506" y="-1960"/>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実現性 </a:t>
            </a:r>
            <a:br>
              <a:rPr lang="en-US" altLang="ja-JP" sz="1000" b="1" dirty="0">
                <a:solidFill>
                  <a:schemeClr val="bg1"/>
                </a:solidFill>
              </a:rPr>
            </a:br>
            <a:r>
              <a:rPr lang="ja-JP" altLang="en-US" sz="1000" b="1" dirty="0">
                <a:solidFill>
                  <a:schemeClr val="bg1"/>
                </a:solidFill>
              </a:rPr>
              <a:t>①市場ニーズの把握</a:t>
            </a:r>
            <a:endParaRPr kumimoji="1" lang="ja-JP" altLang="en-US" sz="1000" b="1" dirty="0">
              <a:solidFill>
                <a:schemeClr val="bg1"/>
              </a:solidFill>
            </a:endParaRPr>
          </a:p>
        </p:txBody>
      </p:sp>
      <p:sp>
        <p:nvSpPr>
          <p:cNvPr id="6" name="正方形/長方形 5"/>
          <p:cNvSpPr/>
          <p:nvPr/>
        </p:nvSpPr>
        <p:spPr>
          <a:xfrm>
            <a:off x="282498"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11812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lt"/>
              </a:rPr>
              <a:t>２</a:t>
            </a:r>
            <a:r>
              <a:rPr lang="ja-JP" altLang="ja-JP" dirty="0">
                <a:latin typeface="+mn-lt"/>
              </a:rPr>
              <a:t>　事業計画</a:t>
            </a:r>
            <a:endParaRPr kumimoji="1" lang="ja-JP" altLang="en-US" dirty="0">
              <a:latin typeface="+mn-lt"/>
            </a:endParaRPr>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（２）想定しているビジネスモデル　</a:t>
            </a:r>
          </a:p>
        </p:txBody>
      </p:sp>
      <p:sp>
        <p:nvSpPr>
          <p:cNvPr id="8" name="テキスト ボックス 7"/>
          <p:cNvSpPr txBox="1"/>
          <p:nvPr/>
        </p:nvSpPr>
        <p:spPr>
          <a:xfrm>
            <a:off x="275062" y="1103527"/>
            <a:ext cx="9367025"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実施目的、ビジネスのターゲット（想定顧客）、顧客への提供価値、提供方法、価格、想定される市場規模、競合の状況など、書ける範囲で記入してください。</a:t>
            </a:r>
            <a:endParaRPr lang="en-US" altLang="ja-JP" sz="1400" dirty="0">
              <a:solidFill>
                <a:srgbClr val="FF0000"/>
              </a:solidFill>
            </a:endParaRPr>
          </a:p>
        </p:txBody>
      </p:sp>
      <p:sp>
        <p:nvSpPr>
          <p:cNvPr id="6" name="正方形/長方形 5"/>
          <p:cNvSpPr/>
          <p:nvPr/>
        </p:nvSpPr>
        <p:spPr>
          <a:xfrm>
            <a:off x="8507506" y="-813"/>
            <a:ext cx="1398494" cy="8535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実現性</a:t>
            </a:r>
            <a:endParaRPr lang="en-US" altLang="ja-JP" sz="1000" b="1" dirty="0">
              <a:solidFill>
                <a:schemeClr val="bg1"/>
              </a:solidFill>
            </a:endParaRPr>
          </a:p>
          <a:p>
            <a:pPr algn="ctr"/>
            <a:r>
              <a:rPr lang="ja-JP" altLang="en-US" sz="1000" b="1" dirty="0">
                <a:solidFill>
                  <a:schemeClr val="bg1"/>
                </a:solidFill>
              </a:rPr>
              <a:t>①市場ニーズの把握</a:t>
            </a:r>
            <a:br>
              <a:rPr lang="en-US" altLang="ja-JP" sz="1000" b="1" dirty="0">
                <a:solidFill>
                  <a:schemeClr val="bg1"/>
                </a:solidFill>
              </a:rPr>
            </a:br>
            <a:r>
              <a:rPr lang="ja-JP" altLang="en-US" sz="1000" b="1" dirty="0">
                <a:solidFill>
                  <a:schemeClr val="bg1"/>
                </a:solidFill>
              </a:rPr>
              <a:t>②実施目的、課題等の明確化</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666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lt"/>
              </a:rPr>
              <a:t>２</a:t>
            </a:r>
            <a:r>
              <a:rPr lang="ja-JP" altLang="ja-JP" dirty="0">
                <a:latin typeface="+mn-lt"/>
              </a:rPr>
              <a:t>　事業計画</a:t>
            </a:r>
            <a:endParaRPr kumimoji="1" lang="ja-JP" altLang="en-US" dirty="0">
              <a:latin typeface="+mn-lt"/>
            </a:endParaRPr>
          </a:p>
        </p:txBody>
      </p:sp>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a:solidFill>
                  <a:srgbClr val="000000"/>
                </a:solidFill>
              </a:rPr>
              <a:t>（３）事業計画</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52762" y="1104417"/>
            <a:ext cx="9344722" cy="738664"/>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実施スケジュールだけではなく、実証でどのような取組を行う予定であるのかについて、分かりやすく記載してください。スケジュールは、いつ、どこで、なにを、だれが、どのように実施するのかが分かるように、実証内容を具体的に記入してください。</a:t>
            </a:r>
          </a:p>
        </p:txBody>
      </p:sp>
      <p:sp>
        <p:nvSpPr>
          <p:cNvPr id="6" name="正方形/長方形 5"/>
          <p:cNvSpPr/>
          <p:nvPr/>
        </p:nvSpPr>
        <p:spPr>
          <a:xfrm>
            <a:off x="8361202" y="-13894"/>
            <a:ext cx="1544798" cy="10695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900" b="1" dirty="0">
                <a:solidFill>
                  <a:schemeClr val="bg1"/>
                </a:solidFill>
              </a:rPr>
              <a:t>審査基準</a:t>
            </a:r>
            <a:r>
              <a:rPr kumimoji="1" lang="ja-JP" altLang="en-US" sz="900" b="1" dirty="0">
                <a:solidFill>
                  <a:schemeClr val="bg1"/>
                </a:solidFill>
              </a:rPr>
              <a:t>該当項目</a:t>
            </a:r>
            <a:endParaRPr kumimoji="1" lang="en-US" altLang="ja-JP" sz="900" b="1" dirty="0">
              <a:solidFill>
                <a:schemeClr val="bg1"/>
              </a:solidFill>
            </a:endParaRPr>
          </a:p>
          <a:p>
            <a:pPr algn="ctr"/>
            <a:r>
              <a:rPr lang="ja-JP" altLang="en-US" sz="900" b="1" dirty="0">
                <a:solidFill>
                  <a:schemeClr val="bg1"/>
                </a:solidFill>
              </a:rPr>
              <a:t>実現性 </a:t>
            </a:r>
            <a:endParaRPr lang="en-US" altLang="ja-JP" sz="900" b="1" dirty="0">
              <a:solidFill>
                <a:schemeClr val="bg1"/>
              </a:solidFill>
            </a:endParaRPr>
          </a:p>
          <a:p>
            <a:pPr algn="ctr"/>
            <a:r>
              <a:rPr lang="ja-JP" altLang="en-US" sz="900" b="1" dirty="0">
                <a:solidFill>
                  <a:schemeClr val="bg1"/>
                </a:solidFill>
              </a:rPr>
              <a:t>③事業計画の妥当性</a:t>
            </a:r>
            <a:br>
              <a:rPr lang="en-US" altLang="ja-JP" sz="900" b="1" dirty="0">
                <a:solidFill>
                  <a:schemeClr val="bg1"/>
                </a:solidFill>
              </a:rPr>
            </a:br>
            <a:br>
              <a:rPr lang="en-US" altLang="ja-JP" sz="900" b="1" dirty="0">
                <a:solidFill>
                  <a:schemeClr val="bg1"/>
                </a:solidFill>
              </a:rPr>
            </a:br>
            <a:r>
              <a:rPr lang="ja-JP" altLang="en-US" sz="900" b="1" dirty="0">
                <a:solidFill>
                  <a:schemeClr val="bg1"/>
                </a:solidFill>
              </a:rPr>
              <a:t>効果・波及性</a:t>
            </a:r>
            <a:br>
              <a:rPr lang="en-US" altLang="ja-JP" sz="900" b="1" dirty="0">
                <a:solidFill>
                  <a:schemeClr val="bg1"/>
                </a:solidFill>
              </a:rPr>
            </a:br>
            <a:r>
              <a:rPr lang="ja-JP" altLang="en-US" sz="900" b="1" dirty="0">
                <a:solidFill>
                  <a:schemeClr val="bg1"/>
                </a:solidFill>
              </a:rPr>
              <a:t>②実証に要するコスト・期間と成果の適切性</a:t>
            </a:r>
            <a:endParaRPr kumimoji="1" lang="ja-JP" altLang="en-US" sz="9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962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mn-lt"/>
              </a:rPr>
              <a:t>２</a:t>
            </a:r>
            <a:r>
              <a:rPr lang="ja-JP" altLang="ja-JP" dirty="0">
                <a:latin typeface="+mn-lt"/>
              </a:rPr>
              <a:t>　事業計画</a:t>
            </a:r>
            <a:endParaRPr kumimoji="1" lang="ja-JP" altLang="en-US" dirty="0">
              <a:latin typeface="+mn-lt"/>
            </a:endParaRPr>
          </a:p>
        </p:txBody>
      </p:sp>
      <p:sp>
        <p:nvSpPr>
          <p:cNvPr id="5" name="正方形/長方形 4"/>
          <p:cNvSpPr/>
          <p:nvPr/>
        </p:nvSpPr>
        <p:spPr>
          <a:xfrm>
            <a:off x="598493" y="618705"/>
            <a:ext cx="8706069" cy="400110"/>
          </a:xfrm>
          <a:prstGeom prst="rect">
            <a:avLst/>
          </a:prstGeom>
        </p:spPr>
        <p:txBody>
          <a:bodyPr wrap="square">
            <a:spAutoFit/>
          </a:bodyPr>
          <a:lstStyle/>
          <a:p>
            <a:pPr lvl="0"/>
            <a:r>
              <a:rPr lang="ja-JP" altLang="en-US" sz="2000" b="1" dirty="0">
                <a:solidFill>
                  <a:srgbClr val="000000"/>
                </a:solidFill>
              </a:rPr>
              <a:t>（４）実施体制</a:t>
            </a:r>
            <a:endParaRPr lang="en-US" altLang="ja-JP" sz="2000" b="1" dirty="0">
              <a:solidFill>
                <a:srgbClr val="000000"/>
              </a:solidFill>
            </a:endParaRPr>
          </a:p>
        </p:txBody>
      </p:sp>
      <p:sp>
        <p:nvSpPr>
          <p:cNvPr id="8" name="テキスト ボックス 7"/>
          <p:cNvSpPr txBox="1"/>
          <p:nvPr/>
        </p:nvSpPr>
        <p:spPr>
          <a:xfrm>
            <a:off x="275062" y="1104159"/>
            <a:ext cx="9374459" cy="523220"/>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事業実施体制を図示してください。また、連携又は委託を行う団体がある場合には、その名称、役割及び事務処理体系についても記載してください。</a:t>
            </a:r>
          </a:p>
        </p:txBody>
      </p:sp>
      <p:sp>
        <p:nvSpPr>
          <p:cNvPr id="6" name="正方形/長方形 5"/>
          <p:cNvSpPr/>
          <p:nvPr/>
        </p:nvSpPr>
        <p:spPr>
          <a:xfrm>
            <a:off x="8504867" y="10232"/>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zh-TW" altLang="en-US" sz="1000" b="1" dirty="0">
                <a:solidFill>
                  <a:schemeClr val="bg1"/>
                </a:solidFill>
              </a:rPr>
              <a:t>実現性</a:t>
            </a:r>
            <a:endParaRPr lang="en-US" altLang="zh-TW" sz="1000" b="1" dirty="0">
              <a:solidFill>
                <a:schemeClr val="bg1"/>
              </a:solidFill>
            </a:endParaRPr>
          </a:p>
          <a:p>
            <a:pPr algn="ctr"/>
            <a:r>
              <a:rPr lang="zh-TW" altLang="en-US" sz="1000" b="1" dirty="0">
                <a:solidFill>
                  <a:schemeClr val="bg1"/>
                </a:solidFill>
              </a:rPr>
              <a:t> </a:t>
            </a:r>
            <a:r>
              <a:rPr lang="ja-JP" altLang="en-US" sz="1000" b="1" dirty="0">
                <a:solidFill>
                  <a:schemeClr val="bg1"/>
                </a:solidFill>
              </a:rPr>
              <a:t>④</a:t>
            </a:r>
            <a:r>
              <a:rPr lang="zh-TW" altLang="en-US" sz="1000" b="1" dirty="0">
                <a:solidFill>
                  <a:schemeClr val="bg1"/>
                </a:solidFill>
              </a:rPr>
              <a:t>実施体制</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27567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a:solidFill>
                  <a:srgbClr val="000000"/>
                </a:solidFill>
              </a:rPr>
              <a:t>（５）実施主体の適格性</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67628" y="1093986"/>
            <a:ext cx="9381893" cy="307777"/>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本事業に関連する業務実績等について記載してください。 </a:t>
            </a:r>
            <a:endParaRPr lang="en-US" altLang="ja-JP" sz="1400" dirty="0">
              <a:solidFill>
                <a:srgbClr val="FF0000"/>
              </a:solidFill>
            </a:endParaRPr>
          </a:p>
        </p:txBody>
      </p:sp>
      <p:sp>
        <p:nvSpPr>
          <p:cNvPr id="6" name="正方形/長方形 5"/>
          <p:cNvSpPr/>
          <p:nvPr/>
        </p:nvSpPr>
        <p:spPr>
          <a:xfrm>
            <a:off x="8507506" y="10232"/>
            <a:ext cx="1398494" cy="571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実現性 </a:t>
            </a:r>
            <a:endParaRPr lang="en-US" altLang="ja-JP" sz="1000" b="1" dirty="0">
              <a:solidFill>
                <a:schemeClr val="bg1"/>
              </a:solidFill>
            </a:endParaRPr>
          </a:p>
          <a:p>
            <a:pPr algn="ctr"/>
            <a:r>
              <a:rPr lang="ja-JP" altLang="en-US" sz="1000" b="1" dirty="0">
                <a:solidFill>
                  <a:schemeClr val="bg1"/>
                </a:solidFill>
              </a:rPr>
              <a:t>⑤実施主体の適格性</a:t>
            </a:r>
            <a:endParaRPr kumimoji="1" lang="ja-JP" altLang="en-US" sz="1000" b="1" dirty="0">
              <a:solidFill>
                <a:schemeClr val="bg1"/>
              </a:solidFill>
            </a:endParaRPr>
          </a:p>
        </p:txBody>
      </p:sp>
      <p:sp>
        <p:nvSpPr>
          <p:cNvPr id="7" name="正方形/長方形 6"/>
          <p:cNvSpPr/>
          <p:nvPr/>
        </p:nvSpPr>
        <p:spPr>
          <a:xfrm>
            <a:off x="275063" y="1045555"/>
            <a:ext cx="9367024" cy="552743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a:extLst>
              <a:ext uri="{FF2B5EF4-FFF2-40B4-BE49-F238E27FC236}">
                <a16:creationId xmlns:a16="http://schemas.microsoft.com/office/drawing/2014/main" id="{0809956F-50B9-411B-BDB4-C80B289E0937}"/>
              </a:ext>
            </a:extLst>
          </p:cNvPr>
          <p:cNvSpPr>
            <a:spLocks noGrp="1"/>
          </p:cNvSpPr>
          <p:nvPr>
            <p:ph type="title"/>
          </p:nvPr>
        </p:nvSpPr>
        <p:spPr>
          <a:xfrm>
            <a:off x="139700" y="0"/>
            <a:ext cx="9623425" cy="722313"/>
          </a:xfrm>
        </p:spPr>
        <p:txBody>
          <a:bodyPr>
            <a:normAutofit/>
          </a:bodyPr>
          <a:lstStyle/>
          <a:p>
            <a:r>
              <a:rPr lang="ja-JP" altLang="en-US" dirty="0">
                <a:latin typeface="+mn-lt"/>
              </a:rPr>
              <a:t>２</a:t>
            </a:r>
            <a:r>
              <a:rPr lang="ja-JP" altLang="ja-JP" dirty="0">
                <a:latin typeface="+mn-lt"/>
              </a:rPr>
              <a:t>　事業計画</a:t>
            </a:r>
            <a:endParaRPr kumimoji="1" lang="ja-JP" altLang="en-US" dirty="0">
              <a:latin typeface="+mn-lt"/>
            </a:endParaRPr>
          </a:p>
        </p:txBody>
      </p:sp>
    </p:spTree>
    <p:extLst>
      <p:ext uri="{BB962C8B-B14F-4D97-AF65-F5344CB8AC3E}">
        <p14:creationId xmlns:p14="http://schemas.microsoft.com/office/powerpoint/2010/main" val="38182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98493" y="618705"/>
            <a:ext cx="8706069" cy="707886"/>
          </a:xfrm>
          <a:prstGeom prst="rect">
            <a:avLst/>
          </a:prstGeom>
        </p:spPr>
        <p:txBody>
          <a:bodyPr wrap="square">
            <a:spAutoFit/>
          </a:bodyPr>
          <a:lstStyle/>
          <a:p>
            <a:pPr lvl="0"/>
            <a:r>
              <a:rPr lang="ja-JP" altLang="en-US" sz="2000" b="1" dirty="0">
                <a:solidFill>
                  <a:srgbClr val="000000"/>
                </a:solidFill>
              </a:rPr>
              <a:t>（１）成果目標</a:t>
            </a:r>
            <a:endParaRPr lang="en-US" altLang="ja-JP" sz="2000" b="1" dirty="0">
              <a:solidFill>
                <a:srgbClr val="000000"/>
              </a:solidFill>
            </a:endParaRPr>
          </a:p>
          <a:p>
            <a:pPr lvl="0"/>
            <a:endParaRPr lang="en-US" altLang="ja-JP" sz="2000" b="1" dirty="0">
              <a:solidFill>
                <a:srgbClr val="000000"/>
              </a:solidFill>
            </a:endParaRPr>
          </a:p>
        </p:txBody>
      </p:sp>
      <p:sp>
        <p:nvSpPr>
          <p:cNvPr id="8" name="テキスト ボックス 7"/>
          <p:cNvSpPr txBox="1"/>
          <p:nvPr/>
        </p:nvSpPr>
        <p:spPr>
          <a:xfrm>
            <a:off x="275063" y="1227864"/>
            <a:ext cx="9381893" cy="954107"/>
          </a:xfrm>
          <a:prstGeom prst="rect">
            <a:avLst/>
          </a:prstGeom>
          <a:noFill/>
          <a:ln w="38100">
            <a:noFill/>
          </a:ln>
        </p:spPr>
        <p:txBody>
          <a:bodyPr wrap="square" rtlCol="0">
            <a:spAutoFit/>
          </a:bodyPr>
          <a:lstStyle/>
          <a:p>
            <a:pPr marL="285750" indent="-285750">
              <a:buFont typeface="游ゴシック" panose="020B0400000000000000" pitchFamily="50" charset="-128"/>
              <a:buChar char="※"/>
            </a:pPr>
            <a:r>
              <a:rPr lang="ja-JP" altLang="en-US" sz="1400" dirty="0">
                <a:solidFill>
                  <a:schemeClr val="bg1">
                    <a:lumMod val="65000"/>
                  </a:schemeClr>
                </a:solidFill>
              </a:rPr>
              <a:t>本事業について、フードテック等を活用した技術のビジネス化の推進に貢献していることについて、効果検証　 できる成果目標を設定してください。</a:t>
            </a:r>
          </a:p>
          <a:p>
            <a:pPr marL="285750" indent="-285750">
              <a:buFont typeface="游ゴシック" panose="020B0400000000000000" pitchFamily="50" charset="-128"/>
              <a:buChar char="※"/>
            </a:pPr>
            <a:r>
              <a:rPr lang="ja-JP" altLang="en-US" sz="1400" dirty="0">
                <a:solidFill>
                  <a:schemeClr val="bg1">
                    <a:lumMod val="65000"/>
                  </a:schemeClr>
                </a:solidFill>
              </a:rPr>
              <a:t>目標年度は、事業実施年度を含む３年度以内とし、目標年度までの各年度の成果目標を設定してください。</a:t>
            </a:r>
          </a:p>
          <a:p>
            <a:pPr marL="285750" indent="-285750">
              <a:buFont typeface="游ゴシック" panose="020B0400000000000000" pitchFamily="50" charset="-128"/>
              <a:buChar char="※"/>
            </a:pPr>
            <a:r>
              <a:rPr lang="ja-JP" altLang="en-US" sz="1400" dirty="0">
                <a:solidFill>
                  <a:schemeClr val="bg1">
                    <a:lumMod val="65000"/>
                  </a:schemeClr>
                </a:solidFill>
              </a:rPr>
              <a:t>上記目標の計測・確認方法を明らかにし、事業の実施前後で比較し、検証する方法を記載してください。</a:t>
            </a:r>
            <a:endParaRPr lang="en-US" altLang="ja-JP" sz="1400" dirty="0">
              <a:solidFill>
                <a:schemeClr val="bg1">
                  <a:lumMod val="65000"/>
                </a:schemeClr>
              </a:solidFill>
            </a:endParaRPr>
          </a:p>
        </p:txBody>
      </p:sp>
      <p:sp>
        <p:nvSpPr>
          <p:cNvPr id="6" name="正方形/長方形 5"/>
          <p:cNvSpPr/>
          <p:nvPr/>
        </p:nvSpPr>
        <p:spPr>
          <a:xfrm>
            <a:off x="8496728" y="1"/>
            <a:ext cx="1409272" cy="5342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000" b="1" dirty="0">
                <a:solidFill>
                  <a:schemeClr val="bg1"/>
                </a:solidFill>
              </a:rPr>
              <a:t>審査基準</a:t>
            </a:r>
            <a:r>
              <a:rPr kumimoji="1" lang="ja-JP" altLang="en-US" sz="1000" b="1" dirty="0">
                <a:solidFill>
                  <a:schemeClr val="bg1"/>
                </a:solidFill>
              </a:rPr>
              <a:t>該当項目</a:t>
            </a:r>
            <a:endParaRPr kumimoji="1" lang="en-US" altLang="ja-JP" sz="1000" b="1" dirty="0">
              <a:solidFill>
                <a:schemeClr val="bg1"/>
              </a:solidFill>
            </a:endParaRPr>
          </a:p>
          <a:p>
            <a:pPr algn="ctr"/>
            <a:r>
              <a:rPr lang="ja-JP" altLang="en-US" sz="1000" b="1" dirty="0">
                <a:solidFill>
                  <a:schemeClr val="bg1"/>
                </a:solidFill>
              </a:rPr>
              <a:t>効果・波及性 </a:t>
            </a:r>
            <a:endParaRPr lang="en-US" altLang="ja-JP" sz="1000" b="1" dirty="0">
              <a:solidFill>
                <a:schemeClr val="bg1"/>
              </a:solidFill>
            </a:endParaRPr>
          </a:p>
          <a:p>
            <a:pPr algn="ctr"/>
            <a:r>
              <a:rPr lang="ja-JP" altLang="en-US" sz="1000" b="1" dirty="0">
                <a:solidFill>
                  <a:schemeClr val="bg1"/>
                </a:solidFill>
              </a:rPr>
              <a:t>①業務効果の把握</a:t>
            </a:r>
            <a:br>
              <a:rPr lang="en-US" altLang="ja-JP" sz="1000" b="1" dirty="0">
                <a:solidFill>
                  <a:schemeClr val="bg1"/>
                </a:solidFill>
              </a:rPr>
            </a:br>
            <a:br>
              <a:rPr lang="en-US" altLang="ja-JP" sz="1000" b="1" dirty="0">
                <a:solidFill>
                  <a:schemeClr val="bg1"/>
                </a:solidFill>
              </a:rPr>
            </a:br>
            <a:endParaRPr kumimoji="1" lang="ja-JP" altLang="en-US" sz="1000" b="1" dirty="0">
              <a:solidFill>
                <a:schemeClr val="bg1"/>
              </a:solidFill>
            </a:endParaRPr>
          </a:p>
        </p:txBody>
      </p:sp>
      <p:sp>
        <p:nvSpPr>
          <p:cNvPr id="7" name="正方形/長方形 6"/>
          <p:cNvSpPr/>
          <p:nvPr/>
        </p:nvSpPr>
        <p:spPr>
          <a:xfrm>
            <a:off x="275063" y="1169551"/>
            <a:ext cx="9367024" cy="5403441"/>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a:extLst>
              <a:ext uri="{FF2B5EF4-FFF2-40B4-BE49-F238E27FC236}">
                <a16:creationId xmlns:a16="http://schemas.microsoft.com/office/drawing/2014/main" id="{1F36D3A6-CFDA-4F25-9AAD-125EFC2F48DF}"/>
              </a:ext>
            </a:extLst>
          </p:cNvPr>
          <p:cNvSpPr>
            <a:spLocks noGrp="1"/>
          </p:cNvSpPr>
          <p:nvPr>
            <p:ph type="title"/>
          </p:nvPr>
        </p:nvSpPr>
        <p:spPr>
          <a:xfrm>
            <a:off x="139700" y="0"/>
            <a:ext cx="9623425" cy="722313"/>
          </a:xfrm>
        </p:spPr>
        <p:txBody>
          <a:bodyPr>
            <a:normAutofit/>
          </a:bodyPr>
          <a:lstStyle/>
          <a:p>
            <a:r>
              <a:rPr lang="ja-JP" altLang="en-US" dirty="0">
                <a:latin typeface="+mn-lt"/>
              </a:rPr>
              <a:t>３</a:t>
            </a:r>
            <a:r>
              <a:rPr lang="ja-JP" altLang="ja-JP" dirty="0">
                <a:latin typeface="+mn-lt"/>
              </a:rPr>
              <a:t>　</a:t>
            </a:r>
            <a:r>
              <a:rPr lang="ja-JP" altLang="en-US" dirty="0">
                <a:latin typeface="+mn-lt"/>
              </a:rPr>
              <a:t>効果・波及性</a:t>
            </a:r>
            <a:endParaRPr kumimoji="1" lang="ja-JP" altLang="en-US" dirty="0">
              <a:latin typeface="+mn-lt"/>
            </a:endParaRPr>
          </a:p>
        </p:txBody>
      </p:sp>
    </p:spTree>
    <p:extLst>
      <p:ext uri="{BB962C8B-B14F-4D97-AF65-F5344CB8AC3E}">
        <p14:creationId xmlns:p14="http://schemas.microsoft.com/office/powerpoint/2010/main" val="10203163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935</Words>
  <Application>Microsoft Office PowerPoint</Application>
  <PresentationFormat>A4 210 x 297 mm</PresentationFormat>
  <Paragraphs>104</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HGPGothicE</vt:lpstr>
      <vt:lpstr>Meiryo UI</vt:lpstr>
      <vt:lpstr>游ゴシック</vt:lpstr>
      <vt:lpstr>Arial</vt:lpstr>
      <vt:lpstr>Office テーマ</vt:lpstr>
      <vt:lpstr>別紙様式１－３　事業実施計画書（取組内容に関する事項）</vt:lpstr>
      <vt:lpstr>本書式の使い方について</vt:lpstr>
      <vt:lpstr>１　事業概要</vt:lpstr>
      <vt:lpstr>２　事業計画</vt:lpstr>
      <vt:lpstr>２　事業計画</vt:lpstr>
      <vt:lpstr>２　事業計画</vt:lpstr>
      <vt:lpstr>２　事業計画</vt:lpstr>
      <vt:lpstr>２　事業計画</vt:lpstr>
      <vt:lpstr>３　効果・波及性</vt:lpstr>
      <vt:lpstr>３　効果・波及性</vt:lpstr>
      <vt:lpstr>３　効果・波及性</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別紙様式１－３　事業実施計画書（取り組み内容に関する事項）</dc:title>
  <dc:creator>犬飼 肇/パソナグループ</dc:creator>
  <cp:lastModifiedBy>清水 嵩之/パソナ農援隊</cp:lastModifiedBy>
  <cp:revision>17</cp:revision>
  <dcterms:created xsi:type="dcterms:W3CDTF">2023-03-28T02:26:15Z</dcterms:created>
  <dcterms:modified xsi:type="dcterms:W3CDTF">2024-04-05T08:42:50Z</dcterms:modified>
</cp:coreProperties>
</file>